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56" r:id="rId2"/>
    <p:sldId id="299" r:id="rId3"/>
    <p:sldId id="290" r:id="rId4"/>
    <p:sldId id="291" r:id="rId5"/>
    <p:sldId id="292" r:id="rId6"/>
    <p:sldId id="304" r:id="rId7"/>
    <p:sldId id="333" r:id="rId8"/>
    <p:sldId id="312" r:id="rId9"/>
    <p:sldId id="331" r:id="rId10"/>
    <p:sldId id="330" r:id="rId11"/>
    <p:sldId id="303" r:id="rId12"/>
  </p:sldIdLst>
  <p:sldSz cx="9906000" cy="6858000" type="A4"/>
  <p:notesSz cx="6742113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9F37431-DF92-4AA6-A496-C84951999430}">
          <p14:sldIdLst>
            <p14:sldId id="256"/>
            <p14:sldId id="299"/>
            <p14:sldId id="290"/>
            <p14:sldId id="291"/>
            <p14:sldId id="292"/>
            <p14:sldId id="304"/>
            <p14:sldId id="333"/>
          </p14:sldIdLst>
        </p14:section>
        <p14:section name="Раздел без заголовка" id="{BBD088EF-FEFB-4BDA-8571-71F230BA707F}">
          <p14:sldIdLst>
            <p14:sldId id="312"/>
            <p14:sldId id="331"/>
            <p14:sldId id="330"/>
            <p14:sldId id="30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.vasylega" initials="v" lastIdx="2" clrIdx="0">
    <p:extLst>
      <p:ext uri="{19B8F6BF-5375-455C-9EA6-DF929625EA0E}">
        <p15:presenceInfo xmlns:p15="http://schemas.microsoft.com/office/powerpoint/2012/main" userId="S-1-5-21-3140274975-3124252904-1470287901-275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4F53"/>
    <a:srgbClr val="DF8300"/>
    <a:srgbClr val="70B800"/>
    <a:srgbClr val="4D4FBD"/>
    <a:srgbClr val="FEDF00"/>
    <a:srgbClr val="93CDDD"/>
    <a:srgbClr val="F79646"/>
    <a:srgbClr val="F0EA00"/>
    <a:srgbClr val="38393C"/>
    <a:srgbClr val="68A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99" autoAdjust="0"/>
    <p:restoredTop sz="94660" autoAdjust="0"/>
  </p:normalViewPr>
  <p:slideViewPr>
    <p:cSldViewPr>
      <p:cViewPr varScale="1">
        <p:scale>
          <a:sx n="99" d="100"/>
          <a:sy n="99" d="100"/>
        </p:scale>
        <p:origin x="84" y="24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8431" y="0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r">
              <a:defRPr sz="1200"/>
            </a:lvl1pPr>
          </a:lstStyle>
          <a:p>
            <a:fld id="{D62B2679-C529-4B63-94C6-E372AC01C8C2}" type="datetimeFigureOut">
              <a:rPr lang="ru-RU" smtClean="0"/>
              <a:pPr/>
              <a:t>26.09.2025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98500" y="741363"/>
            <a:ext cx="5345113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82" tIns="45441" rIns="90882" bIns="45441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4212" y="4689910"/>
            <a:ext cx="5393690" cy="4441909"/>
          </a:xfrm>
          <a:prstGeom prst="rect">
            <a:avLst/>
          </a:prstGeom>
        </p:spPr>
        <p:txBody>
          <a:bodyPr vert="horz" lIns="90882" tIns="45441" rIns="90882" bIns="45441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6661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8431" y="9376661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r">
              <a:defRPr sz="1200"/>
            </a:lvl1pPr>
          </a:lstStyle>
          <a:p>
            <a:fld id="{FAAF97A9-2CA3-4910-B660-4A82F0F2EBC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8BDA7-7B8E-4B0C-8469-338A537B6DE9}" type="datetime1">
              <a:rPr lang="ru-RU" smtClean="0"/>
              <a:pPr/>
              <a:t>26.09.2025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3C3EE-C7D0-430B-BD89-B2BAB689889B}" type="datetime1">
              <a:rPr lang="ru-RU" smtClean="0"/>
              <a:pPr/>
              <a:t>26.09.2025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ABCB7-EF11-4A93-A416-A3D90FABD38A}" type="datetime1">
              <a:rPr lang="ru-RU" smtClean="0"/>
              <a:pPr/>
              <a:t>26.09.2025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D6A7C-00AC-46DC-B0FB-6627C7B7179D}" type="datetime1">
              <a:rPr lang="ru-RU" smtClean="0"/>
              <a:pPr/>
              <a:t>26.09.2025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385F8-7230-4A00-9267-29AC159909DA}" type="datetime1">
              <a:rPr lang="ru-RU" smtClean="0"/>
              <a:pPr/>
              <a:t>26.09.2025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C6E7B-0651-4E57-A903-EEEF218C453D}" type="datetime1">
              <a:rPr lang="ru-RU" smtClean="0"/>
              <a:pPr/>
              <a:t>26.09.2025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8AD00-B0C5-4F1C-A077-43783575177A}" type="datetime1">
              <a:rPr lang="ru-RU" smtClean="0"/>
              <a:pPr/>
              <a:t>26.09.2025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A7D8C-FE14-40EA-96C2-BEFB8FEEF5FE}" type="datetime1">
              <a:rPr lang="ru-RU" smtClean="0"/>
              <a:pPr/>
              <a:t>26.09.2025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70594-EACB-426E-9533-D050F49D77A6}" type="datetime1">
              <a:rPr lang="ru-RU" smtClean="0"/>
              <a:pPr/>
              <a:t>26.09.2025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5DEF1-AD36-410B-BFF1-31A17731ECBB}" type="datetime1">
              <a:rPr lang="ru-RU" smtClean="0"/>
              <a:pPr/>
              <a:t>26.09.2025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6ECD4-359F-464A-850B-99DEE5000CE7}" type="datetime1">
              <a:rPr lang="ru-RU" smtClean="0"/>
              <a:pPr/>
              <a:t>26.09.2025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126BD-01FA-471E-8664-ABD445539EA9}" type="datetime1">
              <a:rPr lang="ru-RU" smtClean="0"/>
              <a:pPr/>
              <a:t>26.09.2025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52670" y="3071810"/>
            <a:ext cx="2452670" cy="2880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310454" y="3071810"/>
            <a:ext cx="2595546" cy="2880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3071810"/>
            <a:ext cx="2428892" cy="2880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81562" y="3071810"/>
            <a:ext cx="2500330" cy="2880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06953" y="4773816"/>
            <a:ext cx="34628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kern="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ОБЕРІГАЄМО ТЕ, ШО ВИ ЦІНУЄТЕ</a:t>
            </a:r>
            <a:endParaRPr lang="uk-UA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" name="Picture 2" descr="Color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092" y="160550"/>
            <a:ext cx="3038024" cy="1108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10">
            <a:extLst>
              <a:ext uri="{FF2B5EF4-FFF2-40B4-BE49-F238E27FC236}">
                <a16:creationId xmlns:a16="http://schemas.microsoft.com/office/drawing/2014/main" id="{06C858A8-6173-4FB5-B92F-5BE743069C2D}"/>
              </a:ext>
            </a:extLst>
          </p:cNvPr>
          <p:cNvSpPr/>
          <p:nvPr/>
        </p:nvSpPr>
        <p:spPr>
          <a:xfrm>
            <a:off x="2144688" y="1634351"/>
            <a:ext cx="756084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СТРАХУВАННЯ ВІДПОВІДАЛЬНОСТІ ВЛАСНИКІВ ЗБРОЇ</a:t>
            </a:r>
          </a:p>
          <a:p>
            <a:pPr algn="r"/>
            <a:r>
              <a:rPr lang="ru-RU" sz="28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kern="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</a:t>
            </a:r>
            <a:r>
              <a:rPr lang="ru-RU" sz="2000" b="1" kern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страхування 13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29950FB-8814-4E84-B15E-5F78CB355A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1072" y="4090168"/>
            <a:ext cx="3143267" cy="226696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>
            <a:extLst>
              <a:ext uri="{FF2B5EF4-FFF2-40B4-BE49-F238E27FC236}">
                <a16:creationId xmlns:a16="http://schemas.microsoft.com/office/drawing/2014/main" id="{17FDE57D-D825-425B-A8E0-0B1103000651}"/>
              </a:ext>
            </a:extLst>
          </p:cNvPr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Введення договорів в систему </a:t>
            </a:r>
            <a:r>
              <a:rPr lang="uk-UA" sz="2400" b="1" kern="0" dirty="0" err="1">
                <a:solidFill>
                  <a:schemeClr val="bg1"/>
                </a:solidFill>
                <a:cs typeface="Times New Roman" pitchFamily="18" charset="0"/>
              </a:rPr>
              <a:t>ПрофІТсофт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C3E5A67-FE43-4E03-8D0B-1730A43206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823" y="6717792"/>
            <a:ext cx="9906000" cy="140208"/>
          </a:xfrm>
          <a:prstGeom prst="rect">
            <a:avLst/>
          </a:prstGeom>
        </p:spPr>
      </p:pic>
      <p:sp>
        <p:nvSpPr>
          <p:cNvPr id="12" name="Прямокутник 11">
            <a:extLst>
              <a:ext uri="{FF2B5EF4-FFF2-40B4-BE49-F238E27FC236}">
                <a16:creationId xmlns:a16="http://schemas.microsoft.com/office/drawing/2014/main" id="{904CD26A-4F5C-4392-80AE-F3F54515F4C4}"/>
              </a:ext>
            </a:extLst>
          </p:cNvPr>
          <p:cNvSpPr/>
          <p:nvPr/>
        </p:nvSpPr>
        <p:spPr>
          <a:xfrm>
            <a:off x="200472" y="2132856"/>
            <a:ext cx="1948165" cy="1834012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/>
              <a:t>Через ВВЕДЕННЯ ДОГОВОРІВ</a:t>
            </a:r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A1C595F-DE75-4726-B52C-25953E2DE4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0250" y="500042"/>
            <a:ext cx="6835278" cy="595312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7096922-1535-4B11-8828-BBBBD35B76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967170">
            <a:off x="1197867" y="4212194"/>
            <a:ext cx="2301706" cy="1988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0328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ДЯКУЄМО ЗА УВАГУ!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9EC565C0-6ECF-4932-AAA4-51078A14CD68}"/>
              </a:ext>
            </a:extLst>
          </p:cNvPr>
          <p:cNvSpPr/>
          <p:nvPr/>
        </p:nvSpPr>
        <p:spPr>
          <a:xfrm>
            <a:off x="488504" y="4797152"/>
            <a:ext cx="8643998" cy="904863"/>
          </a:xfrm>
          <a:prstGeom prst="rect">
            <a:avLst/>
          </a:prstGeom>
        </p:spPr>
        <p:txBody>
          <a:bodyPr wrap="square" numCol="2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spcBef>
                <a:spcPct val="20000"/>
              </a:spcBef>
              <a:buSzPct val="130000"/>
              <a:defRPr/>
            </a:pPr>
            <a:r>
              <a:rPr lang="uk-UA" sz="2400" b="1" i="1" dirty="0">
                <a:cs typeface="Times New Roman" pitchFamily="18" charset="0"/>
              </a:rPr>
              <a:t>Тел.: (044) 277-21-21 </a:t>
            </a:r>
            <a:r>
              <a:rPr lang="uk-UA" sz="800" b="1" i="1" dirty="0">
                <a:cs typeface="Times New Roman" pitchFamily="18" charset="0"/>
              </a:rPr>
              <a:t>(багатоканальний)</a:t>
            </a:r>
          </a:p>
          <a:p>
            <a:pPr marL="342900" indent="-342900">
              <a:spcBef>
                <a:spcPct val="20000"/>
              </a:spcBef>
              <a:buSzPct val="130000"/>
              <a:defRPr/>
            </a:pPr>
            <a:r>
              <a:rPr lang="en-US" sz="2400" b="1" i="1" dirty="0">
                <a:cs typeface="Times New Roman" pitchFamily="18" charset="0"/>
              </a:rPr>
              <a:t>e</a:t>
            </a:r>
            <a:r>
              <a:rPr lang="uk-UA" sz="2400" b="1" i="1" dirty="0">
                <a:cs typeface="Times New Roman" pitchFamily="18" charset="0"/>
              </a:rPr>
              <a:t>-mail: </a:t>
            </a:r>
            <a:r>
              <a:rPr lang="uk-UA" sz="2400" b="1" i="1" dirty="0" err="1">
                <a:cs typeface="Times New Roman" pitchFamily="18" charset="0"/>
              </a:rPr>
              <a:t>info</a:t>
            </a:r>
            <a:r>
              <a:rPr lang="uk-UA" sz="2400" b="1" i="1" dirty="0">
                <a:cs typeface="Times New Roman" pitchFamily="18" charset="0"/>
              </a:rPr>
              <a:t>@</a:t>
            </a:r>
            <a:r>
              <a:rPr lang="uk-UA" sz="2400" b="1" i="1" dirty="0" err="1">
                <a:cs typeface="Times New Roman" pitchFamily="18" charset="0"/>
              </a:rPr>
              <a:t>bbs.com.ua</a:t>
            </a:r>
            <a:r>
              <a:rPr lang="uk-UA" sz="2400" b="1" i="1" dirty="0">
                <a:cs typeface="Times New Roman" pitchFamily="18" charset="0"/>
              </a:rPr>
              <a:t>  </a:t>
            </a:r>
          </a:p>
          <a:p>
            <a:pPr marL="342900" indent="-342900" algn="r">
              <a:spcBef>
                <a:spcPct val="20000"/>
              </a:spcBef>
              <a:buSzPct val="130000"/>
              <a:defRPr/>
            </a:pPr>
            <a:endParaRPr lang="uk-UA" sz="2000" b="1" i="1" dirty="0">
              <a:solidFill>
                <a:srgbClr val="4D4F53"/>
              </a:solidFill>
              <a:cs typeface="Times New Roman" pitchFamily="18" charset="0"/>
            </a:endParaRPr>
          </a:p>
          <a:p>
            <a:pPr marL="342900" lvl="0" indent="-342900" algn="r">
              <a:spcBef>
                <a:spcPct val="20000"/>
              </a:spcBef>
              <a:buSzPct val="130000"/>
              <a:defRPr/>
            </a:pPr>
            <a:r>
              <a:rPr lang="uk-UA" sz="2400" b="1" i="1" dirty="0" err="1">
                <a:solidFill>
                  <a:srgbClr val="4D4F53"/>
                </a:solidFill>
                <a:cs typeface="Times New Roman" pitchFamily="18" charset="0"/>
              </a:rPr>
              <a:t>www.bbs.ua</a:t>
            </a:r>
            <a:r>
              <a:rPr lang="uk-UA" sz="2400" b="1" i="1" dirty="0">
                <a:solidFill>
                  <a:srgbClr val="4D4F53"/>
                </a:solidFill>
                <a:cs typeface="Times New Roman" pitchFamily="18" charset="0"/>
              </a:rPr>
              <a:t> </a:t>
            </a:r>
            <a:endParaRPr lang="ru-RU" sz="2400" dirty="0">
              <a:solidFill>
                <a:srgbClr val="4D4F53"/>
              </a:solidFill>
            </a:endParaRPr>
          </a:p>
        </p:txBody>
      </p:sp>
      <p:pic>
        <p:nvPicPr>
          <p:cNvPr id="3074" name="Picture 2" descr="Color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3844" y="857232"/>
            <a:ext cx="2786082" cy="1016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3524240" y="3214686"/>
            <a:ext cx="574882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600" b="1" kern="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ОБЕРІГАЄМО ТЕ, ШО ВИ ЦІНУЄТЕ !!!</a:t>
            </a:r>
            <a:endParaRPr lang="uk-UA" sz="2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019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Зміст презентації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966779" y="1169757"/>
            <a:ext cx="646871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>
                <a:solidFill>
                  <a:srgbClr val="4D4F53"/>
                </a:solidFill>
                <a:cs typeface="Times New Roman" pitchFamily="18" charset="0"/>
              </a:rPr>
              <a:t>1. Методологічна база</a:t>
            </a:r>
          </a:p>
          <a:p>
            <a:r>
              <a:rPr lang="uk-UA" sz="2000" b="1" dirty="0">
                <a:solidFill>
                  <a:srgbClr val="4D4F53"/>
                </a:solidFill>
                <a:cs typeface="Times New Roman" pitchFamily="18" charset="0"/>
              </a:rPr>
              <a:t>2. Предмет Договору страхування/об'єкт страхування</a:t>
            </a:r>
          </a:p>
          <a:p>
            <a:r>
              <a:rPr lang="uk-UA" sz="2000" b="1" dirty="0">
                <a:solidFill>
                  <a:srgbClr val="4D4F53"/>
                </a:solidFill>
                <a:cs typeface="Times New Roman" pitchFamily="18" charset="0"/>
              </a:rPr>
              <a:t>3. Страхувальник/Вигодонабувач</a:t>
            </a:r>
          </a:p>
          <a:p>
            <a:r>
              <a:rPr lang="uk-UA" sz="2000" b="1" dirty="0">
                <a:solidFill>
                  <a:srgbClr val="4D4F53"/>
                </a:solidFill>
                <a:cs typeface="Times New Roman" pitchFamily="18" charset="0"/>
              </a:rPr>
              <a:t>4. </a:t>
            </a:r>
            <a:r>
              <a:rPr lang="ru-RU" sz="2000" b="1" dirty="0" err="1">
                <a:solidFill>
                  <a:srgbClr val="4D4F53"/>
                </a:solidFill>
                <a:cs typeface="Times New Roman" pitchFamily="18" charset="0"/>
              </a:rPr>
              <a:t>Страхові</a:t>
            </a:r>
            <a:r>
              <a:rPr lang="ru-RU" sz="2000" b="1" dirty="0">
                <a:solidFill>
                  <a:srgbClr val="4D4F53"/>
                </a:solidFill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4D4F53"/>
                </a:solidFill>
                <a:cs typeface="Times New Roman" pitchFamily="18" charset="0"/>
              </a:rPr>
              <a:t>ризики</a:t>
            </a:r>
            <a:r>
              <a:rPr lang="ru-RU" sz="2000" b="1" dirty="0">
                <a:solidFill>
                  <a:srgbClr val="4D4F53"/>
                </a:solidFill>
                <a:cs typeface="Times New Roman" pitchFamily="18" charset="0"/>
              </a:rPr>
              <a:t>/</a:t>
            </a:r>
            <a:r>
              <a:rPr lang="ru-RU" sz="2000" b="1" dirty="0" err="1">
                <a:solidFill>
                  <a:srgbClr val="4D4F53"/>
                </a:solidFill>
                <a:cs typeface="Times New Roman" pitchFamily="18" charset="0"/>
              </a:rPr>
              <a:t>Страхові</a:t>
            </a:r>
            <a:r>
              <a:rPr lang="ru-RU" sz="2000" b="1" dirty="0">
                <a:solidFill>
                  <a:srgbClr val="4D4F53"/>
                </a:solidFill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4D4F53"/>
                </a:solidFill>
                <a:cs typeface="Times New Roman" pitchFamily="18" charset="0"/>
              </a:rPr>
              <a:t>випадки</a:t>
            </a:r>
            <a:endParaRPr lang="uk-UA" sz="2000" b="1" dirty="0">
              <a:solidFill>
                <a:srgbClr val="4D4F53"/>
              </a:solidFill>
              <a:cs typeface="Times New Roman" pitchFamily="18" charset="0"/>
            </a:endParaRPr>
          </a:p>
          <a:p>
            <a:r>
              <a:rPr lang="uk-UA" sz="2000" b="1" dirty="0">
                <a:solidFill>
                  <a:srgbClr val="4D4F53"/>
                </a:solidFill>
                <a:cs typeface="Times New Roman" pitchFamily="18" charset="0"/>
              </a:rPr>
              <a:t>5. </a:t>
            </a:r>
            <a:r>
              <a:rPr lang="ru-RU" sz="2000" b="1" dirty="0">
                <a:solidFill>
                  <a:srgbClr val="4D4F53"/>
                </a:solidFill>
                <a:cs typeface="Times New Roman" pitchFamily="18" charset="0"/>
              </a:rPr>
              <a:t>Страхова сума/Страхова </a:t>
            </a:r>
            <a:r>
              <a:rPr lang="ru-RU" sz="2000" b="1" dirty="0" err="1">
                <a:solidFill>
                  <a:srgbClr val="4D4F53"/>
                </a:solidFill>
                <a:cs typeface="Times New Roman" pitchFamily="18" charset="0"/>
              </a:rPr>
              <a:t>премія</a:t>
            </a:r>
            <a:endParaRPr lang="ru-RU" sz="2000" b="1" dirty="0">
              <a:solidFill>
                <a:srgbClr val="4D4F53"/>
              </a:solidFill>
              <a:cs typeface="Times New Roman" pitchFamily="18" charset="0"/>
            </a:endParaRPr>
          </a:p>
          <a:p>
            <a:r>
              <a:rPr lang="uk-UA" sz="2000" b="1" dirty="0">
                <a:solidFill>
                  <a:srgbClr val="4D4F53"/>
                </a:solidFill>
                <a:cs typeface="Times New Roman" pitchFamily="18" charset="0"/>
              </a:rPr>
              <a:t>6</a:t>
            </a:r>
            <a:r>
              <a:rPr lang="ru-RU" sz="2000" b="1" dirty="0">
                <a:solidFill>
                  <a:srgbClr val="4D4F53"/>
                </a:solidFill>
                <a:cs typeface="Times New Roman" pitchFamily="18" charset="0"/>
              </a:rPr>
              <a:t>. </a:t>
            </a:r>
            <a:r>
              <a:rPr lang="ru-RU" sz="2000" b="1" dirty="0" err="1">
                <a:solidFill>
                  <a:srgbClr val="4D4F53"/>
                </a:solidFill>
                <a:cs typeface="Times New Roman" pitchFamily="18" charset="0"/>
              </a:rPr>
              <a:t>Територія</a:t>
            </a:r>
            <a:r>
              <a:rPr lang="ru-RU" sz="2000" b="1" dirty="0">
                <a:solidFill>
                  <a:srgbClr val="4D4F53"/>
                </a:solidFill>
                <a:cs typeface="Times New Roman" pitchFamily="18" charset="0"/>
              </a:rPr>
              <a:t> та строк </a:t>
            </a:r>
            <a:r>
              <a:rPr lang="ru-RU" sz="2000" b="1" dirty="0" err="1">
                <a:solidFill>
                  <a:srgbClr val="4D4F53"/>
                </a:solidFill>
                <a:cs typeface="Times New Roman" pitchFamily="18" charset="0"/>
              </a:rPr>
              <a:t>дії</a:t>
            </a:r>
            <a:r>
              <a:rPr lang="ru-RU" sz="2000" b="1" dirty="0">
                <a:solidFill>
                  <a:srgbClr val="4D4F53"/>
                </a:solidFill>
                <a:cs typeface="Times New Roman" pitchFamily="18" charset="0"/>
              </a:rPr>
              <a:t> Договору</a:t>
            </a:r>
          </a:p>
          <a:p>
            <a:r>
              <a:rPr lang="ru-RU" sz="2000" b="1" dirty="0">
                <a:solidFill>
                  <a:srgbClr val="4D4F53"/>
                </a:solidFill>
                <a:cs typeface="Times New Roman" pitchFamily="18" charset="0"/>
              </a:rPr>
              <a:t>9. Розміщення </a:t>
            </a:r>
            <a:r>
              <a:rPr lang="ru-RU" sz="2000" b="1" dirty="0" err="1">
                <a:solidFill>
                  <a:srgbClr val="4D4F53"/>
                </a:solidFill>
                <a:cs typeface="Times New Roman" pitchFamily="18" charset="0"/>
              </a:rPr>
              <a:t>документів</a:t>
            </a:r>
            <a:r>
              <a:rPr lang="ru-RU" sz="2000" b="1" dirty="0">
                <a:solidFill>
                  <a:srgbClr val="4D4F53"/>
                </a:solidFill>
                <a:cs typeface="Times New Roman" pitchFamily="18" charset="0"/>
              </a:rPr>
              <a:t> за продуктом</a:t>
            </a:r>
          </a:p>
          <a:p>
            <a:r>
              <a:rPr lang="ru-RU" sz="2000" b="1" dirty="0">
                <a:solidFill>
                  <a:srgbClr val="4D4F53"/>
                </a:solidFill>
                <a:cs typeface="Times New Roman" pitchFamily="18" charset="0"/>
              </a:rPr>
              <a:t>10. </a:t>
            </a:r>
            <a:r>
              <a:rPr lang="ru-RU" sz="2000" b="1" dirty="0" err="1">
                <a:solidFill>
                  <a:srgbClr val="4D4F53"/>
                </a:solidFill>
                <a:cs typeface="Times New Roman" pitchFamily="18" charset="0"/>
              </a:rPr>
              <a:t>Введення</a:t>
            </a:r>
            <a:r>
              <a:rPr lang="ru-RU" sz="2000" b="1" dirty="0">
                <a:solidFill>
                  <a:srgbClr val="4D4F53"/>
                </a:solidFill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4D4F53"/>
                </a:solidFill>
                <a:cs typeface="Times New Roman" pitchFamily="18" charset="0"/>
              </a:rPr>
              <a:t>Договорів</a:t>
            </a:r>
            <a:r>
              <a:rPr lang="ru-RU" sz="2000" b="1" dirty="0">
                <a:solidFill>
                  <a:srgbClr val="4D4F53"/>
                </a:solidFill>
                <a:cs typeface="Times New Roman" pitchFamily="18" charset="0"/>
              </a:rPr>
              <a:t> в систему </a:t>
            </a:r>
            <a:r>
              <a:rPr lang="ru-RU" sz="2000" b="1" dirty="0" err="1">
                <a:solidFill>
                  <a:srgbClr val="4D4F53"/>
                </a:solidFill>
                <a:cs typeface="Times New Roman" pitchFamily="18" charset="0"/>
              </a:rPr>
              <a:t>ПрофІТсофт</a:t>
            </a:r>
            <a:endParaRPr lang="ru-RU" sz="2000" b="1" dirty="0">
              <a:solidFill>
                <a:srgbClr val="4D4F53"/>
              </a:solidFill>
              <a:cs typeface="Times New Roman" pitchFamily="18" charset="0"/>
            </a:endParaRPr>
          </a:p>
          <a:p>
            <a:endParaRPr lang="ru-RU" sz="2000" b="1" dirty="0">
              <a:solidFill>
                <a:srgbClr val="4D4F53"/>
              </a:solidFill>
              <a:cs typeface="Times New Roman" pitchFamily="18" charset="0"/>
            </a:endParaRPr>
          </a:p>
          <a:p>
            <a:endParaRPr lang="uk-UA" sz="2000" b="1" dirty="0">
              <a:solidFill>
                <a:srgbClr val="4D4F53"/>
              </a:solidFill>
              <a:cs typeface="Times New Roman" pitchFamily="18" charset="0"/>
            </a:endParaRPr>
          </a:p>
          <a:p>
            <a:endParaRPr lang="ru-RU" sz="2000" b="1" dirty="0">
              <a:solidFill>
                <a:srgbClr val="4D4F53"/>
              </a:solidFill>
              <a:cs typeface="Times New Roman" pitchFamily="18" charset="0"/>
            </a:endParaRPr>
          </a:p>
          <a:p>
            <a:endParaRPr lang="ru-RU" sz="2000" b="1" dirty="0">
              <a:solidFill>
                <a:srgbClr val="4D4F53"/>
              </a:solidFill>
              <a:cs typeface="Times New Roman" pitchFamily="18" charset="0"/>
            </a:endParaRPr>
          </a:p>
          <a:p>
            <a:endParaRPr lang="ru-RU" sz="2000" b="1" dirty="0">
              <a:solidFill>
                <a:srgbClr val="4D4F53"/>
              </a:solidFill>
              <a:cs typeface="Times New Roman" pitchFamily="18" charset="0"/>
            </a:endParaRPr>
          </a:p>
          <a:p>
            <a:endParaRPr lang="uk-UA" sz="2000" b="1" dirty="0">
              <a:solidFill>
                <a:srgbClr val="4D4F53"/>
              </a:solidFill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946E4FC-8BB6-4C16-B337-08BB5FCDFA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452" y="1202491"/>
            <a:ext cx="2805284" cy="2806898"/>
          </a:xfrm>
          <a:prstGeom prst="rect">
            <a:avLst/>
          </a:prstGeom>
          <a:scene3d>
            <a:camera prst="isometricRightUp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2202114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МЕТОДОЛОГІЧНА</a:t>
            </a:r>
            <a:r>
              <a:rPr lang="uk-UA" sz="2400" b="1" kern="0" dirty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БАЗА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" name="Прямокутник 1">
            <a:extLst>
              <a:ext uri="{FF2B5EF4-FFF2-40B4-BE49-F238E27FC236}">
                <a16:creationId xmlns:a16="http://schemas.microsoft.com/office/drawing/2014/main" id="{5BDA1140-6E35-4A0C-A711-316AA5088BDE}"/>
              </a:ext>
            </a:extLst>
          </p:cNvPr>
          <p:cNvSpPr/>
          <p:nvPr/>
        </p:nvSpPr>
        <p:spPr>
          <a:xfrm>
            <a:off x="3548844" y="740343"/>
            <a:ext cx="2808312" cy="792088"/>
          </a:xfrm>
          <a:prstGeom prst="rec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b="1" dirty="0">
                <a:solidFill>
                  <a:schemeClr val="lt1"/>
                </a:solidFill>
              </a:rPr>
              <a:t>Закон України «Про страхування»</a:t>
            </a:r>
            <a:endParaRPr lang="ru-RU" sz="2400" b="1" dirty="0">
              <a:solidFill>
                <a:schemeClr val="lt1"/>
              </a:solidFill>
            </a:endParaRPr>
          </a:p>
        </p:txBody>
      </p:sp>
      <p:sp>
        <p:nvSpPr>
          <p:cNvPr id="5" name="Прямокутник 4">
            <a:extLst>
              <a:ext uri="{FF2B5EF4-FFF2-40B4-BE49-F238E27FC236}">
                <a16:creationId xmlns:a16="http://schemas.microsoft.com/office/drawing/2014/main" id="{3B394BCD-5591-47B3-9EF4-19C3CF05B69D}"/>
              </a:ext>
            </a:extLst>
          </p:cNvPr>
          <p:cNvSpPr/>
          <p:nvPr/>
        </p:nvSpPr>
        <p:spPr>
          <a:xfrm>
            <a:off x="2717326" y="2984774"/>
            <a:ext cx="4779785" cy="1400329"/>
          </a:xfrm>
          <a:prstGeom prst="rec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/>
              <a:t>Загальні умови страхового продукту  «Страхування відповідальності </a:t>
            </a:r>
            <a:r>
              <a:rPr lang="uk-UA" sz="2400" b="1" dirty="0" err="1"/>
              <a:t>перез</a:t>
            </a:r>
            <a:r>
              <a:rPr lang="uk-UA" sz="2400" b="1" dirty="0"/>
              <a:t> третіми особами»</a:t>
            </a:r>
            <a:endParaRPr lang="ru-RU" sz="2400" b="1" dirty="0"/>
          </a:p>
        </p:txBody>
      </p:sp>
      <p:sp>
        <p:nvSpPr>
          <p:cNvPr id="6" name="Прямокутник 5">
            <a:extLst>
              <a:ext uri="{FF2B5EF4-FFF2-40B4-BE49-F238E27FC236}">
                <a16:creationId xmlns:a16="http://schemas.microsoft.com/office/drawing/2014/main" id="{4DBD8FB1-71CB-4EAB-8FC8-975593275386}"/>
              </a:ext>
            </a:extLst>
          </p:cNvPr>
          <p:cNvSpPr/>
          <p:nvPr/>
        </p:nvSpPr>
        <p:spPr>
          <a:xfrm>
            <a:off x="450803" y="4717328"/>
            <a:ext cx="6196081" cy="1400329"/>
          </a:xfrm>
          <a:prstGeom prst="rec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/>
              <a:t>Інформаційний документ про стандартний страховий продукт «Страхування відповідальності власників зброї перед третіми особами»</a:t>
            </a:r>
            <a:endParaRPr lang="ru-RU" sz="2400" b="1" dirty="0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5769B5DA-ED8D-4920-BF18-6A8A68A431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3778" y="819455"/>
            <a:ext cx="1707444" cy="181522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pic>
      <p:sp>
        <p:nvSpPr>
          <p:cNvPr id="22" name="Прямокутник 21">
            <a:extLst>
              <a:ext uri="{FF2B5EF4-FFF2-40B4-BE49-F238E27FC236}">
                <a16:creationId xmlns:a16="http://schemas.microsoft.com/office/drawing/2014/main" id="{B6293ACD-D54D-4C89-859B-5F4B66DA7FD4}"/>
              </a:ext>
            </a:extLst>
          </p:cNvPr>
          <p:cNvSpPr/>
          <p:nvPr/>
        </p:nvSpPr>
        <p:spPr>
          <a:xfrm>
            <a:off x="632520" y="1725652"/>
            <a:ext cx="4098455" cy="966890"/>
          </a:xfrm>
          <a:prstGeom prst="rec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Нормативно-</a:t>
            </a:r>
            <a:r>
              <a:rPr lang="ru-RU" sz="2400" b="1" dirty="0" err="1">
                <a:solidFill>
                  <a:schemeClr val="bg1"/>
                </a:solidFill>
              </a:rPr>
              <a:t>правові</a:t>
            </a:r>
            <a:r>
              <a:rPr lang="ru-RU" sz="2400" b="1" dirty="0">
                <a:solidFill>
                  <a:schemeClr val="bg1"/>
                </a:solidFill>
              </a:rPr>
              <a:t> </a:t>
            </a:r>
            <a:r>
              <a:rPr lang="ru-RU" sz="2400" b="1" dirty="0" err="1">
                <a:solidFill>
                  <a:schemeClr val="bg1"/>
                </a:solidFill>
              </a:rPr>
              <a:t>акти</a:t>
            </a:r>
            <a:r>
              <a:rPr lang="ru-RU" sz="2400" b="1" dirty="0">
                <a:solidFill>
                  <a:schemeClr val="bg1"/>
                </a:solidFill>
              </a:rPr>
              <a:t> </a:t>
            </a:r>
            <a:r>
              <a:rPr lang="ru-RU" sz="2400" b="1" dirty="0" err="1">
                <a:solidFill>
                  <a:schemeClr val="bg1"/>
                </a:solidFill>
              </a:rPr>
              <a:t>Національного</a:t>
            </a:r>
            <a:r>
              <a:rPr lang="ru-RU" sz="2400" b="1" dirty="0">
                <a:solidFill>
                  <a:schemeClr val="bg1"/>
                </a:solidFill>
              </a:rPr>
              <a:t> банку </a:t>
            </a:r>
            <a:r>
              <a:rPr lang="ru-RU" sz="2400" b="1" dirty="0" err="1">
                <a:solidFill>
                  <a:schemeClr val="bg1"/>
                </a:solidFill>
              </a:rPr>
              <a:t>України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Предмет Договору страхування/Об'єкт страхування 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48544" y="2030470"/>
            <a:ext cx="7776864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ru-RU" b="1" dirty="0">
                <a:cs typeface="Times New Roman" pitchFamily="18" charset="0"/>
              </a:rPr>
              <a:t>Предметом Договору страхування є </a:t>
            </a:r>
            <a:r>
              <a:rPr lang="ru-RU" dirty="0">
                <a:cs typeface="Times New Roman" pitchFamily="18" charset="0"/>
              </a:rPr>
              <a:t>передача </a:t>
            </a:r>
            <a:r>
              <a:rPr lang="ru-RU" dirty="0" err="1">
                <a:cs typeface="Times New Roman" pitchFamily="18" charset="0"/>
              </a:rPr>
              <a:t>Страхувальником</a:t>
            </a:r>
            <a:r>
              <a:rPr lang="ru-RU" dirty="0">
                <a:cs typeface="Times New Roman" pitchFamily="18" charset="0"/>
              </a:rPr>
              <a:t> за плату </a:t>
            </a:r>
            <a:r>
              <a:rPr lang="ru-RU" dirty="0" err="1">
                <a:cs typeface="Times New Roman" pitchFamily="18" charset="0"/>
              </a:rPr>
              <a:t>ризику</a:t>
            </a:r>
            <a:r>
              <a:rPr lang="ru-RU" dirty="0">
                <a:cs typeface="Times New Roman" pitchFamily="18" charset="0"/>
              </a:rPr>
              <a:t>, </a:t>
            </a:r>
            <a:r>
              <a:rPr lang="ru-RU" dirty="0" err="1">
                <a:cs typeface="Times New Roman" pitchFamily="18" charset="0"/>
              </a:rPr>
              <a:t>пов’язаного</a:t>
            </a:r>
            <a:r>
              <a:rPr lang="ru-RU" dirty="0">
                <a:cs typeface="Times New Roman" pitchFamily="18" charset="0"/>
              </a:rPr>
              <a:t> з </a:t>
            </a:r>
            <a:r>
              <a:rPr lang="ru-RU" dirty="0" err="1">
                <a:cs typeface="Times New Roman" pitchFamily="18" charset="0"/>
              </a:rPr>
              <a:t>об’єктом</a:t>
            </a:r>
            <a:r>
              <a:rPr lang="ru-RU" dirty="0">
                <a:cs typeface="Times New Roman" pitchFamily="18" charset="0"/>
              </a:rPr>
              <a:t> страхування, Страховику на </a:t>
            </a:r>
            <a:r>
              <a:rPr lang="ru-RU" dirty="0" err="1">
                <a:cs typeface="Times New Roman" pitchFamily="18" charset="0"/>
              </a:rPr>
              <a:t>умовах</a:t>
            </a:r>
            <a:r>
              <a:rPr lang="ru-RU" dirty="0">
                <a:cs typeface="Times New Roman" pitchFamily="18" charset="0"/>
              </a:rPr>
              <a:t>, </a:t>
            </a:r>
            <a:r>
              <a:rPr lang="ru-RU" dirty="0" err="1">
                <a:cs typeface="Times New Roman" pitchFamily="18" charset="0"/>
              </a:rPr>
              <a:t>визначених</a:t>
            </a:r>
            <a:r>
              <a:rPr lang="ru-RU" dirty="0">
                <a:cs typeface="Times New Roman" pitchFamily="18" charset="0"/>
              </a:rPr>
              <a:t> Договором Страхування</a:t>
            </a:r>
          </a:p>
          <a:p>
            <a:pPr>
              <a:spcBef>
                <a:spcPts val="600"/>
              </a:spcBef>
            </a:pPr>
            <a:endParaRPr lang="uk-UA" u="sng" dirty="0">
              <a:cs typeface="Times New Roman" pitchFamily="18" charset="0"/>
            </a:endParaRP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ru-RU" b="1" u="sng" dirty="0">
                <a:cs typeface="Times New Roman" pitchFamily="18" charset="0"/>
              </a:rPr>
              <a:t>Об’єктом страхування є  </a:t>
            </a:r>
            <a:r>
              <a:rPr lang="ru-RU" u="sng" dirty="0" err="1">
                <a:cs typeface="Times New Roman" pitchFamily="18" charset="0"/>
              </a:rPr>
              <a:t>цивільна</a:t>
            </a:r>
            <a:r>
              <a:rPr lang="ru-RU" u="sng" dirty="0">
                <a:cs typeface="Times New Roman" pitchFamily="18" charset="0"/>
              </a:rPr>
              <a:t> </a:t>
            </a:r>
            <a:r>
              <a:rPr lang="ru-RU" u="sng" dirty="0" err="1">
                <a:cs typeface="Times New Roman" pitchFamily="18" charset="0"/>
              </a:rPr>
              <a:t>відповідальність</a:t>
            </a:r>
            <a:r>
              <a:rPr lang="ru-RU" u="sng" dirty="0">
                <a:cs typeface="Times New Roman" pitchFamily="18" charset="0"/>
              </a:rPr>
              <a:t> </a:t>
            </a:r>
            <a:r>
              <a:rPr lang="ru-RU" u="sng" dirty="0" err="1">
                <a:cs typeface="Times New Roman" pitchFamily="18" charset="0"/>
              </a:rPr>
              <a:t>Страхувальника</a:t>
            </a:r>
            <a:r>
              <a:rPr lang="ru-RU" u="sng" dirty="0">
                <a:cs typeface="Times New Roman" pitchFamily="18" charset="0"/>
              </a:rPr>
              <a:t> за </a:t>
            </a:r>
            <a:r>
              <a:rPr lang="ru-RU" u="sng" dirty="0" err="1">
                <a:cs typeface="Times New Roman" pitchFamily="18" charset="0"/>
              </a:rPr>
              <a:t>заподіяну</a:t>
            </a:r>
            <a:r>
              <a:rPr lang="ru-RU" u="sng" dirty="0">
                <a:cs typeface="Times New Roman" pitchFamily="18" charset="0"/>
              </a:rPr>
              <a:t> шкоду </a:t>
            </a:r>
            <a:r>
              <a:rPr lang="ru-RU" u="sng" dirty="0" err="1">
                <a:cs typeface="Times New Roman" pitchFamily="18" charset="0"/>
              </a:rPr>
              <a:t>Третій</a:t>
            </a:r>
            <a:r>
              <a:rPr lang="ru-RU" u="sng" dirty="0">
                <a:cs typeface="Times New Roman" pitchFamily="18" charset="0"/>
              </a:rPr>
              <a:t> </a:t>
            </a:r>
            <a:r>
              <a:rPr lang="ru-RU" u="sng" dirty="0" err="1">
                <a:cs typeface="Times New Roman" pitchFamily="18" charset="0"/>
              </a:rPr>
              <a:t>особі</a:t>
            </a:r>
            <a:r>
              <a:rPr lang="ru-RU" u="sng" dirty="0">
                <a:cs typeface="Times New Roman" pitchFamily="18" charset="0"/>
              </a:rPr>
              <a:t> та/</a:t>
            </a:r>
            <a:r>
              <a:rPr lang="ru-RU" u="sng" dirty="0" err="1">
                <a:cs typeface="Times New Roman" pitchFamily="18" charset="0"/>
              </a:rPr>
              <a:t>або</a:t>
            </a:r>
            <a:r>
              <a:rPr lang="ru-RU" u="sng" dirty="0">
                <a:cs typeface="Times New Roman" pitchFamily="18" charset="0"/>
              </a:rPr>
              <a:t> </a:t>
            </a:r>
            <a:r>
              <a:rPr lang="ru-RU" u="sng" dirty="0" err="1">
                <a:cs typeface="Times New Roman" pitchFamily="18" charset="0"/>
              </a:rPr>
              <a:t>її</a:t>
            </a:r>
            <a:r>
              <a:rPr lang="ru-RU" u="sng" dirty="0">
                <a:cs typeface="Times New Roman" pitchFamily="18" charset="0"/>
              </a:rPr>
              <a:t> майну </a:t>
            </a:r>
            <a:r>
              <a:rPr lang="ru-RU" u="sng" dirty="0" err="1">
                <a:cs typeface="Times New Roman" pitchFamily="18" charset="0"/>
              </a:rPr>
              <a:t>внаслідок</a:t>
            </a:r>
            <a:r>
              <a:rPr lang="ru-RU" u="sng" dirty="0">
                <a:cs typeface="Times New Roman" pitchFamily="18" charset="0"/>
              </a:rPr>
              <a:t> </a:t>
            </a:r>
            <a:r>
              <a:rPr lang="ru-RU" u="sng" dirty="0" err="1">
                <a:cs typeface="Times New Roman" pitchFamily="18" charset="0"/>
              </a:rPr>
              <a:t>володіння</a:t>
            </a:r>
            <a:r>
              <a:rPr lang="ru-RU" u="sng" dirty="0">
                <a:cs typeface="Times New Roman" pitchFamily="18" charset="0"/>
              </a:rPr>
              <a:t>, </a:t>
            </a:r>
            <a:r>
              <a:rPr lang="ru-RU" u="sng" dirty="0" err="1">
                <a:cs typeface="Times New Roman" pitchFamily="18" charset="0"/>
              </a:rPr>
              <a:t>зберігання</a:t>
            </a:r>
            <a:r>
              <a:rPr lang="ru-RU" u="sng" dirty="0">
                <a:cs typeface="Times New Roman" pitchFamily="18" charset="0"/>
              </a:rPr>
              <a:t> чи </a:t>
            </a:r>
            <a:r>
              <a:rPr lang="ru-RU" u="sng" dirty="0" err="1">
                <a:cs typeface="Times New Roman" pitchFamily="18" charset="0"/>
              </a:rPr>
              <a:t>використання</a:t>
            </a:r>
            <a:r>
              <a:rPr lang="ru-RU" u="sng" dirty="0">
                <a:cs typeface="Times New Roman" pitchFamily="18" charset="0"/>
              </a:rPr>
              <a:t> </a:t>
            </a:r>
            <a:r>
              <a:rPr lang="ru-RU" u="sng" dirty="0" err="1">
                <a:cs typeface="Times New Roman" pitchFamily="18" charset="0"/>
              </a:rPr>
              <a:t>зброї</a:t>
            </a:r>
            <a:r>
              <a:rPr lang="ru-RU" u="sng" dirty="0">
                <a:cs typeface="Times New Roman" pitchFamily="18" charset="0"/>
              </a:rPr>
              <a:t>.</a:t>
            </a:r>
            <a:endParaRPr lang="uk-UA" dirty="0">
              <a:solidFill>
                <a:srgbClr val="4D4F53"/>
              </a:solidFill>
              <a:cs typeface="Times New Roman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54E39B7-C18D-49DB-A598-C305AFD4F54E}"/>
              </a:ext>
            </a:extLst>
          </p:cNvPr>
          <p:cNvSpPr txBox="1"/>
          <p:nvPr/>
        </p:nvSpPr>
        <p:spPr>
          <a:xfrm>
            <a:off x="992560" y="683234"/>
            <a:ext cx="753479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rgbClr val="C00000"/>
                </a:solidFill>
              </a:rPr>
              <a:t>Договори страхування за </a:t>
            </a:r>
            <a:r>
              <a:rPr lang="ru-RU" b="1" dirty="0" err="1">
                <a:solidFill>
                  <a:srgbClr val="C00000"/>
                </a:solidFill>
              </a:rPr>
              <a:t>страховим</a:t>
            </a:r>
            <a:r>
              <a:rPr lang="ru-RU" b="1" dirty="0">
                <a:solidFill>
                  <a:srgbClr val="C00000"/>
                </a:solidFill>
              </a:rPr>
              <a:t> продуктом  «СТРАХУВАННЯ </a:t>
            </a:r>
            <a:r>
              <a:rPr lang="ru-RU" b="1" dirty="0" err="1">
                <a:solidFill>
                  <a:srgbClr val="C00000"/>
                </a:solidFill>
              </a:rPr>
              <a:t>відповідальності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власників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зброї</a:t>
            </a:r>
            <a:r>
              <a:rPr lang="ru-RU" b="1" dirty="0">
                <a:solidFill>
                  <a:srgbClr val="C00000"/>
                </a:solidFill>
              </a:rPr>
              <a:t> перед </a:t>
            </a:r>
            <a:r>
              <a:rPr lang="ru-RU" b="1" dirty="0" err="1">
                <a:solidFill>
                  <a:srgbClr val="C00000"/>
                </a:solidFill>
              </a:rPr>
              <a:t>стретіми</a:t>
            </a:r>
            <a:r>
              <a:rPr lang="ru-RU" b="1" dirty="0">
                <a:solidFill>
                  <a:srgbClr val="C00000"/>
                </a:solidFill>
              </a:rPr>
              <a:t> особами» </a:t>
            </a:r>
            <a:r>
              <a:rPr lang="ru-RU" b="1" dirty="0" err="1">
                <a:solidFill>
                  <a:srgbClr val="C00000"/>
                </a:solidFill>
              </a:rPr>
              <a:t>розроблені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відповідно</a:t>
            </a:r>
            <a:r>
              <a:rPr lang="ru-RU" b="1" dirty="0">
                <a:solidFill>
                  <a:srgbClr val="C00000"/>
                </a:solidFill>
              </a:rPr>
              <a:t> до характеристик та </a:t>
            </a:r>
            <a:r>
              <a:rPr lang="ru-RU" b="1" dirty="0" err="1">
                <a:solidFill>
                  <a:srgbClr val="C00000"/>
                </a:solidFill>
              </a:rPr>
              <a:t>класифікаційних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ознак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класу</a:t>
            </a:r>
            <a:r>
              <a:rPr lang="ru-RU" b="1" dirty="0">
                <a:solidFill>
                  <a:srgbClr val="C00000"/>
                </a:solidFill>
              </a:rPr>
              <a:t> страхування 13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6D6A4B0-7E11-4CE7-9289-584E2AFA9A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8905" y="5023582"/>
            <a:ext cx="2838450" cy="158115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C168682-7C2F-4B3C-BFA1-A8105A0372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916" y="5023583"/>
            <a:ext cx="2876550" cy="15811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Страхувальник/Вигодонабувач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990EDEB-A542-4318-9043-D44EE23D7D73}"/>
              </a:ext>
            </a:extLst>
          </p:cNvPr>
          <p:cNvSpPr txBox="1"/>
          <p:nvPr/>
        </p:nvSpPr>
        <p:spPr>
          <a:xfrm>
            <a:off x="991695" y="4220358"/>
            <a:ext cx="6696744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 err="1">
                <a:solidFill>
                  <a:srgbClr val="C00000"/>
                </a:solidFill>
              </a:rPr>
              <a:t>Обмеження</a:t>
            </a:r>
            <a:r>
              <a:rPr lang="ru-RU" dirty="0">
                <a:solidFill>
                  <a:srgbClr val="C00000"/>
                </a:solidFill>
              </a:rPr>
              <a:t> страхування</a:t>
            </a:r>
            <a:r>
              <a:rPr lang="ru-RU" dirty="0"/>
              <a:t>:</a:t>
            </a:r>
          </a:p>
          <a:p>
            <a:pPr marL="285750" indent="-285750" algn="just">
              <a:buFontTx/>
              <a:buChar char="-"/>
            </a:pPr>
            <a:r>
              <a:rPr lang="ru-RU" dirty="0"/>
              <a:t>За </a:t>
            </a:r>
            <a:r>
              <a:rPr lang="ru-RU" dirty="0" err="1"/>
              <a:t>цим</a:t>
            </a:r>
            <a:r>
              <a:rPr lang="ru-RU" dirty="0"/>
              <a:t> </a:t>
            </a:r>
            <a:r>
              <a:rPr lang="ru-RU" dirty="0" err="1"/>
              <a:t>страховим</a:t>
            </a:r>
            <a:r>
              <a:rPr lang="ru-RU" dirty="0"/>
              <a:t> продуктом не </a:t>
            </a:r>
            <a:r>
              <a:rPr lang="ru-RU" dirty="0" err="1"/>
              <a:t>може</a:t>
            </a:r>
            <a:r>
              <a:rPr lang="ru-RU" dirty="0"/>
              <a:t> бути застрахована</a:t>
            </a:r>
          </a:p>
          <a:p>
            <a:pPr algn="just"/>
            <a:r>
              <a:rPr lang="ru-RU" dirty="0" err="1"/>
              <a:t>інша</a:t>
            </a:r>
            <a:r>
              <a:rPr lang="ru-RU" dirty="0"/>
              <a:t> </a:t>
            </a:r>
            <a:r>
              <a:rPr lang="ru-RU" dirty="0" err="1"/>
              <a:t>відповідальність</a:t>
            </a:r>
            <a:r>
              <a:rPr lang="ru-RU" dirty="0"/>
              <a:t>, </a:t>
            </a:r>
            <a:r>
              <a:rPr lang="ru-RU" dirty="0" err="1"/>
              <a:t>крім</a:t>
            </a:r>
            <a:r>
              <a:rPr lang="ru-RU" dirty="0"/>
              <a:t> </a:t>
            </a:r>
            <a:r>
              <a:rPr lang="ru-RU" dirty="0" err="1"/>
              <a:t>цивільної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endParaRPr lang="ru-RU" dirty="0"/>
          </a:p>
          <a:p>
            <a:pPr algn="just"/>
            <a:r>
              <a:rPr lang="ru-RU" dirty="0" err="1"/>
              <a:t>громадян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мають</a:t>
            </a:r>
            <a:r>
              <a:rPr lang="ru-RU" dirty="0"/>
              <a:t> у </a:t>
            </a:r>
            <a:r>
              <a:rPr lang="ru-RU" dirty="0" err="1"/>
              <a:t>власності</a:t>
            </a:r>
            <a:r>
              <a:rPr lang="ru-RU" dirty="0"/>
              <a:t> чи </a:t>
            </a:r>
            <a:r>
              <a:rPr lang="ru-RU" dirty="0" err="1"/>
              <a:t>іншому</a:t>
            </a:r>
            <a:r>
              <a:rPr lang="ru-RU" dirty="0"/>
              <a:t> законному</a:t>
            </a:r>
          </a:p>
          <a:p>
            <a:pPr algn="just"/>
            <a:r>
              <a:rPr lang="ru-RU" dirty="0" err="1"/>
              <a:t>володінні</a:t>
            </a:r>
            <a:r>
              <a:rPr lang="ru-RU" dirty="0"/>
              <a:t> </a:t>
            </a:r>
            <a:r>
              <a:rPr lang="ru-RU" dirty="0" err="1"/>
              <a:t>зброю</a:t>
            </a:r>
            <a:r>
              <a:rPr lang="ru-RU" dirty="0"/>
              <a:t>, за шкоду, яка </a:t>
            </a:r>
            <a:r>
              <a:rPr lang="ru-RU" dirty="0" err="1"/>
              <a:t>може</a:t>
            </a:r>
            <a:r>
              <a:rPr lang="ru-RU" dirty="0"/>
              <a:t> бути </a:t>
            </a:r>
            <a:r>
              <a:rPr lang="ru-RU" dirty="0" err="1"/>
              <a:t>заподіяна</a:t>
            </a:r>
            <a:r>
              <a:rPr lang="ru-RU" dirty="0"/>
              <a:t> </a:t>
            </a:r>
            <a:r>
              <a:rPr lang="ru-RU" dirty="0" err="1"/>
              <a:t>Третій</a:t>
            </a:r>
            <a:endParaRPr lang="ru-RU" dirty="0"/>
          </a:p>
          <a:p>
            <a:pPr algn="just"/>
            <a:r>
              <a:rPr lang="ru-RU" dirty="0" err="1"/>
              <a:t>особі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майну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володіння</a:t>
            </a:r>
            <a:r>
              <a:rPr lang="ru-RU" dirty="0"/>
              <a:t>, </a:t>
            </a:r>
            <a:r>
              <a:rPr lang="ru-RU" dirty="0" err="1"/>
              <a:t>зберігання</a:t>
            </a:r>
            <a:r>
              <a:rPr lang="ru-RU" dirty="0"/>
              <a:t> чи</a:t>
            </a:r>
          </a:p>
          <a:p>
            <a:pPr algn="just"/>
            <a:r>
              <a:rPr lang="ru-RU" dirty="0" err="1"/>
              <a:t>використання</a:t>
            </a:r>
            <a:r>
              <a:rPr lang="ru-RU" dirty="0"/>
              <a:t> </a:t>
            </a:r>
            <a:r>
              <a:rPr lang="ru-RU" dirty="0" err="1"/>
              <a:t>цієї</a:t>
            </a:r>
            <a:r>
              <a:rPr lang="ru-RU" dirty="0"/>
              <a:t> </a:t>
            </a:r>
            <a:r>
              <a:rPr lang="ru-RU" dirty="0" err="1"/>
              <a:t>зброї</a:t>
            </a:r>
            <a:r>
              <a:rPr lang="ru-RU" dirty="0"/>
              <a:t>.</a:t>
            </a:r>
          </a:p>
        </p:txBody>
      </p:sp>
      <p:sp>
        <p:nvSpPr>
          <p:cNvPr id="25" name="AutoShape 34">
            <a:extLst>
              <a:ext uri="{FF2B5EF4-FFF2-40B4-BE49-F238E27FC236}">
                <a16:creationId xmlns:a16="http://schemas.microsoft.com/office/drawing/2014/main" id="{88508AB7-C67A-4FE6-A761-7458DCC14A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8076" y="944904"/>
            <a:ext cx="6593156" cy="1475983"/>
          </a:xfrm>
          <a:prstGeom prst="roundRect">
            <a:avLst>
              <a:gd name="adj" fmla="val 16667"/>
            </a:avLst>
          </a:prstGeom>
          <a:solidFill>
            <a:schemeClr val="accent2">
              <a:lumMod val="40000"/>
              <a:lumOff val="60000"/>
            </a:schemeClr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950" b="1" i="0" u="none" strike="noStrike" kern="0" cap="none" spc="-40" normalizeH="0" baseline="0" noProof="0" dirty="0" err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</a:rPr>
              <a:t>Страхувальник</a:t>
            </a:r>
            <a:r>
              <a:rPr kumimoji="0" lang="ru-RU" sz="1950" b="1" i="0" u="none" strike="noStrike" kern="0" cap="none" spc="-4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</a:rPr>
              <a:t> – </a:t>
            </a:r>
            <a:r>
              <a:rPr kumimoji="0" lang="ru-RU" sz="1950" b="1" i="0" u="none" strike="noStrike" kern="0" cap="none" spc="-40" normalizeH="0" baseline="0" noProof="0" dirty="0" err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</a:rPr>
              <a:t>дієздатна</a:t>
            </a:r>
            <a:r>
              <a:rPr kumimoji="0" lang="ru-RU" sz="1950" b="1" i="0" u="none" strike="noStrike" kern="0" cap="none" spc="-4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</a:rPr>
              <a:t> </a:t>
            </a:r>
            <a:r>
              <a:rPr kumimoji="0" lang="ru-RU" sz="1950" b="1" i="0" u="none" strike="noStrike" kern="0" cap="none" spc="-40" normalizeH="0" baseline="0" noProof="0" dirty="0" err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</a:rPr>
              <a:t>фізична</a:t>
            </a:r>
            <a:r>
              <a:rPr kumimoji="0" lang="ru-RU" sz="1950" b="1" i="0" u="none" strike="noStrike" kern="0" cap="none" spc="-4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</a:rPr>
              <a:t> особа/ </a:t>
            </a:r>
            <a:r>
              <a:rPr kumimoji="0" lang="ru-RU" sz="1950" b="1" i="0" u="none" strike="noStrike" kern="0" cap="none" spc="-40" normalizeH="0" baseline="0" noProof="0" dirty="0" err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</a:rPr>
              <a:t>юридична</a:t>
            </a:r>
            <a:r>
              <a:rPr kumimoji="0" lang="ru-RU" sz="1950" b="1" i="0" u="none" strike="noStrike" kern="0" cap="none" spc="-4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950" b="1" i="0" u="none" strike="noStrike" kern="0" cap="none" spc="-4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</a:rPr>
              <a:t>особа, </a:t>
            </a:r>
            <a:r>
              <a:rPr kumimoji="0" lang="ru-RU" sz="1950" b="1" i="0" u="none" strike="noStrike" kern="0" cap="none" spc="-40" normalizeH="0" baseline="0" noProof="0" dirty="0" err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</a:rPr>
              <a:t>що</a:t>
            </a:r>
            <a:r>
              <a:rPr kumimoji="0" lang="ru-RU" sz="1950" b="1" i="0" u="none" strike="noStrike" kern="0" cap="none" spc="-4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</a:rPr>
              <a:t> </a:t>
            </a:r>
            <a:r>
              <a:rPr kumimoji="0" lang="ru-RU" sz="1950" b="1" i="0" u="none" strike="noStrike" kern="0" cap="none" spc="-40" normalizeH="0" baseline="0" noProof="0" dirty="0" err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</a:rPr>
              <a:t>має</a:t>
            </a:r>
            <a:r>
              <a:rPr kumimoji="0" lang="ru-RU" sz="1950" b="1" i="0" u="none" strike="noStrike" kern="0" cap="none" spc="-4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</a:rPr>
              <a:t> у </a:t>
            </a:r>
            <a:r>
              <a:rPr kumimoji="0" lang="ru-RU" sz="1950" b="1" i="0" u="none" strike="noStrike" kern="0" cap="none" spc="-40" normalizeH="0" baseline="0" noProof="0" dirty="0" err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</a:rPr>
              <a:t>власності</a:t>
            </a:r>
            <a:r>
              <a:rPr kumimoji="0" lang="ru-RU" sz="1950" b="1" i="0" u="none" strike="noStrike" kern="0" cap="none" spc="-4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</a:rPr>
              <a:t> чи </a:t>
            </a:r>
            <a:r>
              <a:rPr kumimoji="0" lang="ru-RU" sz="1950" b="1" i="0" u="none" strike="noStrike" kern="0" cap="none" spc="-40" normalizeH="0" baseline="0" noProof="0" dirty="0" err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</a:rPr>
              <a:t>іншому</a:t>
            </a:r>
            <a:r>
              <a:rPr kumimoji="0" lang="ru-RU" sz="1950" b="1" i="0" u="none" strike="noStrike" kern="0" cap="none" spc="-4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</a:rPr>
              <a:t> законному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950" b="1" i="0" u="none" strike="noStrike" kern="0" cap="none" spc="-40" normalizeH="0" baseline="0" noProof="0" dirty="0" err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</a:rPr>
              <a:t>володінні</a:t>
            </a:r>
            <a:r>
              <a:rPr kumimoji="0" lang="ru-RU" sz="1950" b="1" i="0" u="none" strike="noStrike" kern="0" cap="none" spc="-4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</a:rPr>
              <a:t> </a:t>
            </a:r>
            <a:r>
              <a:rPr kumimoji="0" lang="ru-RU" sz="1950" b="1" i="0" u="none" strike="noStrike" kern="0" cap="none" spc="-40" normalizeH="0" baseline="0" noProof="0" dirty="0" err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</a:rPr>
              <a:t>зброю</a:t>
            </a:r>
            <a:r>
              <a:rPr kumimoji="0" lang="ru-RU" sz="1950" b="1" i="0" u="none" strike="noStrike" kern="0" cap="none" spc="-4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</a:rPr>
              <a:t> </a:t>
            </a:r>
            <a:r>
              <a:rPr lang="ru-RU" sz="1950" b="1" kern="0" spc="-4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та </a:t>
            </a:r>
            <a:r>
              <a:rPr kumimoji="0" lang="ru-RU" sz="1950" b="1" i="0" u="none" strike="noStrike" kern="0" cap="none" spc="-40" normalizeH="0" baseline="0" noProof="0" dirty="0" err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</a:rPr>
              <a:t>уклала</a:t>
            </a:r>
            <a:r>
              <a:rPr kumimoji="0" lang="ru-RU" sz="1950" b="1" i="0" u="none" strike="noStrike" kern="0" cap="none" spc="-4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</a:rPr>
              <a:t> </a:t>
            </a:r>
            <a:r>
              <a:rPr kumimoji="0" lang="ru-RU" sz="1950" b="1" i="0" u="none" strike="noStrike" kern="0" cap="none" spc="-40" normalizeH="0" baseline="0" noProof="0" dirty="0" err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</a:rPr>
              <a:t>зі</a:t>
            </a:r>
            <a:r>
              <a:rPr kumimoji="0" lang="ru-RU" sz="1950" b="1" i="0" u="none" strike="noStrike" kern="0" cap="none" spc="-4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</a:rPr>
              <a:t> Страховиком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950" b="1" i="0" u="none" strike="noStrike" kern="0" cap="none" spc="-40" normalizeH="0" baseline="0" noProof="0" dirty="0" err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</a:rPr>
              <a:t>договір</a:t>
            </a:r>
            <a:r>
              <a:rPr kumimoji="0" lang="ru-RU" sz="1950" b="1" i="0" u="none" strike="noStrike" kern="0" cap="none" spc="-4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</a:rPr>
              <a:t> страхування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3453542-A437-4E0C-B972-4E20F7F39422}"/>
              </a:ext>
            </a:extLst>
          </p:cNvPr>
          <p:cNvSpPr txBox="1"/>
          <p:nvPr/>
        </p:nvSpPr>
        <p:spPr>
          <a:xfrm>
            <a:off x="1135711" y="2824333"/>
            <a:ext cx="6552728" cy="99257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1950" b="1" kern="0" spc="-4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Вигодонабувач - </a:t>
            </a:r>
            <a:r>
              <a:rPr lang="ru-RU" sz="1950" b="1" kern="0" spc="-4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Треті</a:t>
            </a:r>
            <a:r>
              <a:rPr lang="ru-RU" sz="1950" b="1" kern="0" spc="-4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особи,  </a:t>
            </a:r>
            <a:r>
              <a:rPr lang="ru-RU" sz="1950" b="1" kern="0" spc="-4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яким</a:t>
            </a:r>
            <a:r>
              <a:rPr lang="ru-RU" sz="1950" b="1" kern="0" spc="-4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</a:t>
            </a:r>
            <a:r>
              <a:rPr lang="ru-RU" sz="1950" b="1" kern="0" spc="-4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було</a:t>
            </a:r>
            <a:r>
              <a:rPr lang="ru-RU" sz="1950" b="1" kern="0" spc="-4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</a:t>
            </a:r>
            <a:r>
              <a:rPr lang="ru-RU" sz="1950" b="1" kern="0" spc="-4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заподіяно</a:t>
            </a:r>
            <a:r>
              <a:rPr lang="ru-RU" sz="1950" b="1" kern="0" spc="-4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шкоду </a:t>
            </a:r>
            <a:r>
              <a:rPr lang="ru-RU" sz="1950" b="1" kern="0" spc="-4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життю</a:t>
            </a:r>
            <a:r>
              <a:rPr lang="ru-RU" sz="1950" b="1" kern="0" spc="-4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/</a:t>
            </a:r>
            <a:r>
              <a:rPr lang="ru-RU" sz="1950" b="1" kern="0" spc="-4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здоровю</a:t>
            </a:r>
            <a:r>
              <a:rPr lang="ru-RU" sz="1950" b="1" kern="0" spc="-4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та </a:t>
            </a:r>
            <a:r>
              <a:rPr lang="ru-RU" sz="1950" b="1" kern="0" spc="-4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або</a:t>
            </a:r>
            <a:r>
              <a:rPr lang="ru-RU" sz="1950" b="1" kern="0" spc="-4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майну </a:t>
            </a:r>
            <a:r>
              <a:rPr lang="ru-RU" sz="1950" b="1" kern="0" spc="-4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внаслідок</a:t>
            </a:r>
            <a:r>
              <a:rPr lang="ru-RU" sz="1950" b="1" kern="0" spc="-4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</a:t>
            </a:r>
            <a:r>
              <a:rPr lang="ru-RU" sz="1950" b="1" kern="0" spc="-4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володіння</a:t>
            </a:r>
            <a:r>
              <a:rPr lang="ru-RU" sz="1950" b="1" kern="0" spc="-4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, </a:t>
            </a:r>
            <a:r>
              <a:rPr lang="ru-RU" sz="1950" b="1" kern="0" spc="-4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зберігання</a:t>
            </a:r>
            <a:r>
              <a:rPr lang="ru-RU" sz="1950" b="1" kern="0" spc="-4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чи </a:t>
            </a:r>
            <a:r>
              <a:rPr lang="ru-RU" sz="1950" b="1" kern="0" spc="-4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використання</a:t>
            </a:r>
            <a:r>
              <a:rPr lang="ru-RU" sz="1950" b="1" kern="0" spc="-4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</a:t>
            </a:r>
            <a:r>
              <a:rPr lang="ru-RU" sz="1950" b="1" kern="0" spc="-4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зброї</a:t>
            </a:r>
            <a:r>
              <a:rPr lang="ru-RU" sz="1950" b="1" kern="0" spc="-4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. 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FF5CFDB-94A6-4D5F-BF96-3FA29C21DE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5487" y="4509120"/>
            <a:ext cx="1724025" cy="110490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CD76877-6CDA-4940-A239-EE2826D2B9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3486" y="840168"/>
            <a:ext cx="2333625" cy="164782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Страхові ризики/Страхові випадки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76536" y="624642"/>
            <a:ext cx="813690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err="1">
                <a:solidFill>
                  <a:srgbClr val="C00000"/>
                </a:solidFill>
                <a:cs typeface="Times New Roman" pitchFamily="18" charset="0"/>
              </a:rPr>
              <a:t>Страховими</a:t>
            </a:r>
            <a:r>
              <a:rPr lang="ru-RU" sz="2000" b="1" dirty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C00000"/>
                </a:solidFill>
                <a:cs typeface="Times New Roman" pitchFamily="18" charset="0"/>
              </a:rPr>
              <a:t>ризиками</a:t>
            </a:r>
            <a:r>
              <a:rPr lang="ru-RU" sz="2000" b="1" dirty="0">
                <a:solidFill>
                  <a:srgbClr val="C00000"/>
                </a:solidFill>
                <a:cs typeface="Times New Roman" pitchFamily="18" charset="0"/>
              </a:rPr>
              <a:t> за </a:t>
            </a:r>
            <a:r>
              <a:rPr lang="ru-RU" sz="2000" b="1" dirty="0" err="1">
                <a:solidFill>
                  <a:srgbClr val="C00000"/>
                </a:solidFill>
                <a:cs typeface="Times New Roman" pitchFamily="18" charset="0"/>
              </a:rPr>
              <a:t>цим</a:t>
            </a:r>
            <a:r>
              <a:rPr lang="ru-RU" sz="2000" b="1" dirty="0">
                <a:solidFill>
                  <a:srgbClr val="C00000"/>
                </a:solidFill>
                <a:cs typeface="Times New Roman" pitchFamily="18" charset="0"/>
              </a:rPr>
              <a:t> Договором є: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ru-RU" sz="2000" b="1" dirty="0">
                <a:cs typeface="Times New Roman" pitchFamily="18" charset="0"/>
              </a:rPr>
              <a:t>Шкода нанесена </a:t>
            </a:r>
            <a:r>
              <a:rPr lang="ru-RU" sz="2000" b="1" dirty="0" err="1">
                <a:cs typeface="Times New Roman" pitchFamily="18" charset="0"/>
              </a:rPr>
              <a:t>життю</a:t>
            </a:r>
            <a:r>
              <a:rPr lang="ru-RU" sz="2000" b="1" dirty="0">
                <a:cs typeface="Times New Roman" pitchFamily="18" charset="0"/>
              </a:rPr>
              <a:t> та/</a:t>
            </a:r>
            <a:r>
              <a:rPr lang="ru-RU" sz="2000" b="1" dirty="0" err="1">
                <a:cs typeface="Times New Roman" pitchFamily="18" charset="0"/>
              </a:rPr>
              <a:t>або</a:t>
            </a:r>
            <a:r>
              <a:rPr lang="ru-RU" sz="2000" b="1" dirty="0">
                <a:cs typeface="Times New Roman" pitchFamily="18" charset="0"/>
              </a:rPr>
              <a:t> </a:t>
            </a:r>
            <a:r>
              <a:rPr lang="ru-RU" sz="2000" b="1" dirty="0" err="1">
                <a:cs typeface="Times New Roman" pitchFamily="18" charset="0"/>
              </a:rPr>
              <a:t>здоров’ю</a:t>
            </a:r>
            <a:r>
              <a:rPr lang="ru-RU" sz="2000" b="1" dirty="0">
                <a:cs typeface="Times New Roman" pitchFamily="18" charset="0"/>
              </a:rPr>
              <a:t>,</a:t>
            </a:r>
          </a:p>
          <a:p>
            <a:pPr algn="just"/>
            <a:r>
              <a:rPr lang="ru-RU" sz="2000" b="1" dirty="0" err="1">
                <a:cs typeface="Times New Roman" pitchFamily="18" charset="0"/>
              </a:rPr>
              <a:t>працездатності</a:t>
            </a:r>
            <a:r>
              <a:rPr lang="ru-RU" sz="2000" b="1" dirty="0">
                <a:cs typeface="Times New Roman" pitchFamily="18" charset="0"/>
              </a:rPr>
              <a:t> </a:t>
            </a:r>
            <a:r>
              <a:rPr lang="ru-RU" sz="2000" b="1" dirty="0" err="1">
                <a:cs typeface="Times New Roman" pitchFamily="18" charset="0"/>
              </a:rPr>
              <a:t>Потерпілих</a:t>
            </a:r>
            <a:r>
              <a:rPr lang="ru-RU" sz="2000" b="1" dirty="0">
                <a:cs typeface="Times New Roman" pitchFamily="18" charset="0"/>
              </a:rPr>
              <a:t> </a:t>
            </a:r>
            <a:r>
              <a:rPr lang="ru-RU" sz="2000" b="1" dirty="0" err="1">
                <a:cs typeface="Times New Roman" pitchFamily="18" charset="0"/>
              </a:rPr>
              <a:t>Третіх</a:t>
            </a:r>
            <a:r>
              <a:rPr lang="ru-RU" sz="2000" b="1" dirty="0">
                <a:cs typeface="Times New Roman" pitchFamily="18" charset="0"/>
              </a:rPr>
              <a:t> </a:t>
            </a:r>
            <a:r>
              <a:rPr lang="ru-RU" sz="2000" b="1" dirty="0" err="1">
                <a:cs typeface="Times New Roman" pitchFamily="18" charset="0"/>
              </a:rPr>
              <a:t>осіб</a:t>
            </a:r>
            <a:r>
              <a:rPr lang="ru-RU" sz="2000" b="1" dirty="0">
                <a:cs typeface="Times New Roman" pitchFamily="18" charset="0"/>
              </a:rPr>
              <a:t>:</a:t>
            </a:r>
          </a:p>
          <a:p>
            <a:pPr algn="just"/>
            <a:r>
              <a:rPr lang="ru-RU" sz="2000" b="1" dirty="0">
                <a:cs typeface="Times New Roman" pitchFamily="18" charset="0"/>
              </a:rPr>
              <a:t>- </a:t>
            </a:r>
            <a:r>
              <a:rPr lang="ru-RU" dirty="0">
                <a:cs typeface="Times New Roman" pitchFamily="18" charset="0"/>
              </a:rPr>
              <a:t>Травма /</a:t>
            </a:r>
            <a:r>
              <a:rPr lang="ru-RU" dirty="0" err="1">
                <a:cs typeface="Times New Roman" pitchFamily="18" charset="0"/>
              </a:rPr>
              <a:t>тимчасова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втрата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працездатності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Потерпілих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Третіх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осіб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внаслідок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дій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Страхувальника</a:t>
            </a:r>
            <a:r>
              <a:rPr lang="ru-RU" dirty="0">
                <a:cs typeface="Times New Roman" pitchFamily="18" charset="0"/>
              </a:rPr>
              <a:t> (</a:t>
            </a:r>
            <a:r>
              <a:rPr lang="ru-RU" dirty="0" err="1">
                <a:cs typeface="Times New Roman" pitchFamily="18" charset="0"/>
              </a:rPr>
              <a:t>особи,відповідальність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якої</a:t>
            </a:r>
            <a:r>
              <a:rPr lang="ru-RU" dirty="0">
                <a:cs typeface="Times New Roman" pitchFamily="18" charset="0"/>
              </a:rPr>
              <a:t> застрахована).</a:t>
            </a:r>
          </a:p>
          <a:p>
            <a:pPr algn="just"/>
            <a:r>
              <a:rPr lang="ru-RU" dirty="0">
                <a:cs typeface="Times New Roman" pitchFamily="18" charset="0"/>
              </a:rPr>
              <a:t>- </a:t>
            </a:r>
            <a:r>
              <a:rPr lang="ru-RU" dirty="0" err="1">
                <a:cs typeface="Times New Roman" pitchFamily="18" charset="0"/>
              </a:rPr>
              <a:t>Встановлення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групи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інвалідності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Потерпілих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Третіх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осіб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внаслідок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дій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Страхувальника</a:t>
            </a:r>
            <a:r>
              <a:rPr lang="ru-RU" dirty="0">
                <a:cs typeface="Times New Roman" pitchFamily="18" charset="0"/>
              </a:rPr>
              <a:t> (особи, </a:t>
            </a:r>
            <a:r>
              <a:rPr lang="ru-RU" dirty="0" err="1">
                <a:cs typeface="Times New Roman" pitchFamily="18" charset="0"/>
              </a:rPr>
              <a:t>відповідальність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якої</a:t>
            </a:r>
            <a:r>
              <a:rPr lang="ru-RU" dirty="0">
                <a:cs typeface="Times New Roman" pitchFamily="18" charset="0"/>
              </a:rPr>
              <a:t> застрахована).</a:t>
            </a:r>
          </a:p>
          <a:p>
            <a:pPr algn="just"/>
            <a:r>
              <a:rPr lang="ru-RU" dirty="0">
                <a:cs typeface="Times New Roman" pitchFamily="18" charset="0"/>
              </a:rPr>
              <a:t>- Смерть </a:t>
            </a:r>
            <a:r>
              <a:rPr lang="ru-RU" dirty="0" err="1">
                <a:cs typeface="Times New Roman" pitchFamily="18" charset="0"/>
              </a:rPr>
              <a:t>Потерпілих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Третіх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осіб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внаслідок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дій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Страхувальника</a:t>
            </a:r>
            <a:r>
              <a:rPr lang="ru-RU" dirty="0">
                <a:cs typeface="Times New Roman" pitchFamily="18" charset="0"/>
              </a:rPr>
              <a:t> (особи, </a:t>
            </a:r>
            <a:r>
              <a:rPr lang="ru-RU" dirty="0" err="1">
                <a:cs typeface="Times New Roman" pitchFamily="18" charset="0"/>
              </a:rPr>
              <a:t>відповідальність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якої</a:t>
            </a:r>
            <a:r>
              <a:rPr lang="ru-RU" dirty="0">
                <a:cs typeface="Times New Roman" pitchFamily="18" charset="0"/>
              </a:rPr>
              <a:t> застрахована).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ru-RU" sz="2000" b="1" dirty="0">
                <a:cs typeface="Times New Roman" pitchFamily="18" charset="0"/>
              </a:rPr>
              <a:t>Шкода нанесена майну </a:t>
            </a:r>
            <a:r>
              <a:rPr lang="ru-RU" sz="2000" b="1" dirty="0" err="1">
                <a:cs typeface="Times New Roman" pitchFamily="18" charset="0"/>
              </a:rPr>
              <a:t>Потерпілих</a:t>
            </a:r>
            <a:r>
              <a:rPr lang="ru-RU" sz="2000" b="1" dirty="0">
                <a:cs typeface="Times New Roman" pitchFamily="18" charset="0"/>
              </a:rPr>
              <a:t> </a:t>
            </a:r>
            <a:r>
              <a:rPr lang="ru-RU" sz="2000" b="1" dirty="0" err="1">
                <a:cs typeface="Times New Roman" pitchFamily="18" charset="0"/>
              </a:rPr>
              <a:t>Третіх</a:t>
            </a:r>
            <a:r>
              <a:rPr lang="ru-RU" sz="2000" b="1" dirty="0">
                <a:cs typeface="Times New Roman" pitchFamily="18" charset="0"/>
              </a:rPr>
              <a:t> </a:t>
            </a:r>
            <a:r>
              <a:rPr lang="ru-RU" sz="2000" b="1" dirty="0" err="1">
                <a:cs typeface="Times New Roman" pitchFamily="18" charset="0"/>
              </a:rPr>
              <a:t>осіб</a:t>
            </a:r>
            <a:r>
              <a:rPr lang="ru-RU" sz="2000" b="1" dirty="0">
                <a:cs typeface="Times New Roman" pitchFamily="18" charset="0"/>
              </a:rPr>
              <a:t>:</a:t>
            </a:r>
          </a:p>
          <a:p>
            <a:pPr marL="285750" indent="-285750" algn="just">
              <a:buFontTx/>
              <a:buChar char="-"/>
            </a:pPr>
            <a:r>
              <a:rPr lang="ru-RU" dirty="0" err="1">
                <a:cs typeface="Times New Roman" pitchFamily="18" charset="0"/>
              </a:rPr>
              <a:t>Знищення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або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пошкодження</a:t>
            </a:r>
            <a:r>
              <a:rPr lang="ru-RU" dirty="0">
                <a:cs typeface="Times New Roman" pitchFamily="18" charset="0"/>
              </a:rPr>
              <a:t> майна </a:t>
            </a:r>
            <a:r>
              <a:rPr lang="ru-RU" dirty="0" err="1">
                <a:cs typeface="Times New Roman" pitchFamily="18" charset="0"/>
              </a:rPr>
              <a:t>інших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осіб</a:t>
            </a:r>
            <a:r>
              <a:rPr lang="ru-RU" dirty="0">
                <a:cs typeface="Times New Roman" pitchFamily="18" charset="0"/>
              </a:rPr>
              <a:t>, </a:t>
            </a:r>
            <a:r>
              <a:rPr lang="ru-RU" dirty="0" err="1">
                <a:cs typeface="Times New Roman" pitchFamily="18" charset="0"/>
              </a:rPr>
              <a:t>втрата</a:t>
            </a:r>
            <a:r>
              <a:rPr lang="ru-RU" dirty="0">
                <a:cs typeface="Times New Roman" pitchFamily="18" charset="0"/>
              </a:rPr>
              <a:t> ним </a:t>
            </a:r>
            <a:r>
              <a:rPr lang="ru-RU" dirty="0" err="1">
                <a:cs typeface="Times New Roman" pitchFamily="18" charset="0"/>
              </a:rPr>
              <a:t>споживчих</a:t>
            </a:r>
            <a:r>
              <a:rPr lang="ru-RU" dirty="0">
                <a:cs typeface="Times New Roman" pitchFamily="18" charset="0"/>
              </a:rPr>
              <a:t> чи </a:t>
            </a:r>
            <a:r>
              <a:rPr lang="ru-RU" dirty="0" err="1">
                <a:cs typeface="Times New Roman" pitchFamily="18" charset="0"/>
              </a:rPr>
              <a:t>експлуатаційних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якостей</a:t>
            </a:r>
            <a:r>
              <a:rPr lang="ru-RU" dirty="0">
                <a:cs typeface="Times New Roman" pitchFamily="18" charset="0"/>
              </a:rPr>
              <a:t> </a:t>
            </a:r>
            <a:r>
              <a:rPr lang="ru-RU" dirty="0" err="1">
                <a:cs typeface="Times New Roman" pitchFamily="18" charset="0"/>
              </a:rPr>
              <a:t>тощо</a:t>
            </a:r>
            <a:r>
              <a:rPr lang="ru-RU" dirty="0">
                <a:cs typeface="Times New Roman" pitchFamily="18" charset="0"/>
              </a:rPr>
              <a:t>.</a:t>
            </a:r>
          </a:p>
          <a:p>
            <a:pPr marL="285750" indent="-285750" algn="just">
              <a:buFontTx/>
              <a:buChar char="-"/>
            </a:pPr>
            <a:endParaRPr lang="ru-RU" dirty="0">
              <a:cs typeface="Times New Roman" pitchFamily="18" charset="0"/>
            </a:endParaRPr>
          </a:p>
          <a:p>
            <a:pPr algn="just"/>
            <a:r>
              <a:rPr lang="ru-RU" sz="2000" b="1" dirty="0">
                <a:solidFill>
                  <a:srgbClr val="C00000"/>
                </a:solidFill>
                <a:cs typeface="Times New Roman" pitchFamily="18" charset="0"/>
              </a:rPr>
              <a:t>Страховим </a:t>
            </a:r>
            <a:r>
              <a:rPr lang="ru-RU" sz="2000" b="1" dirty="0" err="1">
                <a:solidFill>
                  <a:srgbClr val="C00000"/>
                </a:solidFill>
                <a:cs typeface="Times New Roman" pitchFamily="18" charset="0"/>
              </a:rPr>
              <a:t>випадком</a:t>
            </a:r>
            <a:r>
              <a:rPr lang="ru-RU" sz="2000" b="1" dirty="0">
                <a:solidFill>
                  <a:srgbClr val="C00000"/>
                </a:solidFill>
                <a:cs typeface="Times New Roman" pitchFamily="18" charset="0"/>
              </a:rPr>
              <a:t> є:</a:t>
            </a:r>
          </a:p>
          <a:p>
            <a:pPr algn="just"/>
            <a:r>
              <a:rPr lang="ru-RU" sz="2000" b="1" dirty="0" err="1">
                <a:cs typeface="Times New Roman" pitchFamily="18" charset="0"/>
              </a:rPr>
              <a:t>подія</a:t>
            </a:r>
            <a:r>
              <a:rPr lang="ru-RU" sz="2000" b="1" dirty="0">
                <a:cs typeface="Times New Roman" pitchFamily="18" charset="0"/>
              </a:rPr>
              <a:t>, </a:t>
            </a:r>
            <a:r>
              <a:rPr lang="ru-RU" sz="2000" b="1" dirty="0" err="1">
                <a:cs typeface="Times New Roman" pitchFamily="18" charset="0"/>
              </a:rPr>
              <a:t>передбачена</a:t>
            </a:r>
            <a:r>
              <a:rPr lang="ru-RU" sz="2000" b="1" dirty="0">
                <a:cs typeface="Times New Roman" pitchFamily="18" charset="0"/>
              </a:rPr>
              <a:t> Договором страхування, </a:t>
            </a:r>
            <a:r>
              <a:rPr lang="ru-RU" sz="2000" b="1" dirty="0" err="1">
                <a:cs typeface="Times New Roman" pitchFamily="18" charset="0"/>
              </a:rPr>
              <a:t>ризик</a:t>
            </a:r>
            <a:r>
              <a:rPr lang="ru-RU" sz="2000" b="1" dirty="0">
                <a:cs typeface="Times New Roman" pitchFamily="18" charset="0"/>
              </a:rPr>
              <a:t> </a:t>
            </a:r>
            <a:r>
              <a:rPr lang="ru-RU" sz="2000" b="1" dirty="0" err="1">
                <a:cs typeface="Times New Roman" pitchFamily="18" charset="0"/>
              </a:rPr>
              <a:t>виникнення</a:t>
            </a:r>
            <a:r>
              <a:rPr lang="ru-RU" sz="2000" b="1" dirty="0">
                <a:cs typeface="Times New Roman" pitchFamily="18" charset="0"/>
              </a:rPr>
              <a:t> </a:t>
            </a:r>
            <a:r>
              <a:rPr lang="ru-RU" sz="2000" b="1" dirty="0" err="1">
                <a:cs typeface="Times New Roman" pitchFamily="18" charset="0"/>
              </a:rPr>
              <a:t>якої</a:t>
            </a:r>
            <a:r>
              <a:rPr lang="ru-RU" sz="2000" b="1" dirty="0">
                <a:cs typeface="Times New Roman" pitchFamily="18" charset="0"/>
              </a:rPr>
              <a:t> </a:t>
            </a:r>
            <a:r>
              <a:rPr lang="ru-RU" sz="2000" b="1" dirty="0" err="1">
                <a:cs typeface="Times New Roman" pitchFamily="18" charset="0"/>
              </a:rPr>
              <a:t>застрахований</a:t>
            </a:r>
            <a:r>
              <a:rPr lang="ru-RU" sz="2000" b="1" dirty="0">
                <a:cs typeface="Times New Roman" pitchFamily="18" charset="0"/>
              </a:rPr>
              <a:t>, з </a:t>
            </a:r>
            <a:r>
              <a:rPr lang="ru-RU" sz="2000" b="1" dirty="0" err="1">
                <a:cs typeface="Times New Roman" pitchFamily="18" charset="0"/>
              </a:rPr>
              <a:t>настанням</a:t>
            </a:r>
            <a:r>
              <a:rPr lang="ru-RU" sz="2000" b="1" dirty="0">
                <a:cs typeface="Times New Roman" pitchFamily="18" charset="0"/>
              </a:rPr>
              <a:t> </a:t>
            </a:r>
            <a:r>
              <a:rPr lang="ru-RU" sz="2000" b="1" dirty="0" err="1">
                <a:cs typeface="Times New Roman" pitchFamily="18" charset="0"/>
              </a:rPr>
              <a:t>якої</a:t>
            </a:r>
            <a:r>
              <a:rPr lang="ru-RU" sz="2000" b="1" dirty="0">
                <a:cs typeface="Times New Roman" pitchFamily="18" charset="0"/>
              </a:rPr>
              <a:t> </a:t>
            </a:r>
            <a:r>
              <a:rPr lang="ru-RU" sz="2000" b="1" dirty="0" err="1">
                <a:cs typeface="Times New Roman" pitchFamily="18" charset="0"/>
              </a:rPr>
              <a:t>виникає</a:t>
            </a:r>
            <a:r>
              <a:rPr lang="ru-RU" sz="2000" b="1" dirty="0">
                <a:cs typeface="Times New Roman" pitchFamily="18" charset="0"/>
              </a:rPr>
              <a:t> </a:t>
            </a:r>
            <a:r>
              <a:rPr lang="ru-RU" sz="2000" b="1" dirty="0" err="1">
                <a:cs typeface="Times New Roman" pitchFamily="18" charset="0"/>
              </a:rPr>
              <a:t>обов’язок</a:t>
            </a:r>
            <a:r>
              <a:rPr lang="ru-RU" sz="2000" b="1" dirty="0">
                <a:cs typeface="Times New Roman" pitchFamily="18" charset="0"/>
              </a:rPr>
              <a:t> Страховика </a:t>
            </a:r>
            <a:r>
              <a:rPr lang="ru-RU" sz="2000" b="1" dirty="0" err="1">
                <a:cs typeface="Times New Roman" pitchFamily="18" charset="0"/>
              </a:rPr>
              <a:t>здійснити</a:t>
            </a:r>
            <a:r>
              <a:rPr lang="ru-RU" sz="2000" b="1" dirty="0">
                <a:cs typeface="Times New Roman" pitchFamily="18" charset="0"/>
              </a:rPr>
              <a:t> </a:t>
            </a:r>
            <a:r>
              <a:rPr lang="ru-RU" sz="2000" b="1" dirty="0" err="1">
                <a:cs typeface="Times New Roman" pitchFamily="18" charset="0"/>
              </a:rPr>
              <a:t>страхову</a:t>
            </a:r>
            <a:r>
              <a:rPr lang="ru-RU" sz="2000" b="1" dirty="0">
                <a:cs typeface="Times New Roman" pitchFamily="18" charset="0"/>
              </a:rPr>
              <a:t> </a:t>
            </a:r>
            <a:r>
              <a:rPr lang="ru-RU" sz="2000" b="1" dirty="0" err="1">
                <a:cs typeface="Times New Roman" pitchFamily="18" charset="0"/>
              </a:rPr>
              <a:t>виплату</a:t>
            </a:r>
            <a:r>
              <a:rPr lang="ru-RU" sz="2000" b="1" dirty="0">
                <a:cs typeface="Times New Roman" pitchFamily="18" charset="0"/>
              </a:rPr>
              <a:t> </a:t>
            </a:r>
            <a:r>
              <a:rPr lang="ru-RU" sz="2000" b="1" dirty="0" err="1">
                <a:cs typeface="Times New Roman" pitchFamily="18" charset="0"/>
              </a:rPr>
              <a:t>Страхувальнику</a:t>
            </a:r>
            <a:r>
              <a:rPr lang="ru-RU" sz="2000" b="1" dirty="0">
                <a:cs typeface="Times New Roman" pitchFamily="18" charset="0"/>
              </a:rPr>
              <a:t>/Вигодонабувачу.</a:t>
            </a:r>
            <a:endParaRPr lang="uk-UA" sz="2000" b="1" dirty="0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Страхова сума/ Страхова </a:t>
            </a:r>
            <a:r>
              <a:rPr kumimoji="0" lang="ru-RU" sz="24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премія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Times New Roman" pitchFamily="18" charset="0"/>
            </a:endParaRPr>
          </a:p>
        </p:txBody>
      </p:sp>
      <p:pic>
        <p:nvPicPr>
          <p:cNvPr id="19" name="Рисунок 18" descr="Зображення, що містить малювання&#10;&#10;Автоматично згенерований опис">
            <a:extLst>
              <a:ext uri="{FF2B5EF4-FFF2-40B4-BE49-F238E27FC236}">
                <a16:creationId xmlns:a16="http://schemas.microsoft.com/office/drawing/2014/main" id="{040FDECD-1F2B-43EB-B1E2-F87613FD739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6799" y="2339199"/>
            <a:ext cx="1143008" cy="1143008"/>
          </a:xfrm>
          <a:prstGeom prst="rect">
            <a:avLst/>
          </a:prstGeom>
        </p:spPr>
      </p:pic>
      <p:sp>
        <p:nvSpPr>
          <p:cNvPr id="13" name="Прямоугольник 107">
            <a:extLst>
              <a:ext uri="{FF2B5EF4-FFF2-40B4-BE49-F238E27FC236}">
                <a16:creationId xmlns:a16="http://schemas.microsoft.com/office/drawing/2014/main" id="{9D87291A-B808-4C76-9D68-18E3726C39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175" y="813479"/>
            <a:ext cx="7133320" cy="2381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85000"/>
              </a:lnSpc>
            </a:pPr>
            <a:r>
              <a:rPr lang="ru-RU" sz="2500" spc="-8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Розмір</a:t>
            </a:r>
            <a:r>
              <a:rPr lang="ru-RU" sz="2500" spc="-8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</a:t>
            </a:r>
            <a:r>
              <a:rPr lang="ru-RU" sz="2500" spc="-8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загальної</a:t>
            </a:r>
            <a:r>
              <a:rPr lang="ru-RU" sz="2500" spc="-8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</a:t>
            </a:r>
            <a:r>
              <a:rPr lang="ru-RU" sz="2500" spc="-8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Страхової</a:t>
            </a:r>
            <a:r>
              <a:rPr lang="ru-RU" sz="2500" spc="-8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</a:t>
            </a:r>
            <a:r>
              <a:rPr lang="ru-RU" sz="2500" spc="-8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суми</a:t>
            </a:r>
            <a:r>
              <a:rPr lang="ru-RU" sz="2500" spc="-8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за Договором</a:t>
            </a:r>
          </a:p>
          <a:p>
            <a:pPr algn="just">
              <a:lnSpc>
                <a:spcPct val="85000"/>
              </a:lnSpc>
            </a:pPr>
            <a:r>
              <a:rPr lang="ru-RU" sz="2500" spc="-8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страхування становить 41 000,00 грн.</a:t>
            </a:r>
          </a:p>
          <a:p>
            <a:pPr marL="342900" indent="-342900" algn="just">
              <a:lnSpc>
                <a:spcPct val="85000"/>
              </a:lnSpc>
              <a:buFont typeface="Wingdings" panose="05000000000000000000" pitchFamily="2" charset="2"/>
              <a:buChar char="Ø"/>
            </a:pPr>
            <a:r>
              <a:rPr lang="ru-RU" sz="2500" spc="-8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Страхова сума за шкоду </a:t>
            </a:r>
            <a:r>
              <a:rPr lang="ru-RU" sz="2500" spc="-8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заподіяну</a:t>
            </a:r>
            <a:r>
              <a:rPr lang="ru-RU" sz="2500" spc="-8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</a:t>
            </a:r>
            <a:r>
              <a:rPr lang="ru-RU" sz="2500" spc="-8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життю</a:t>
            </a:r>
            <a:r>
              <a:rPr lang="ru-RU" sz="2500" spc="-8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та </a:t>
            </a:r>
            <a:r>
              <a:rPr lang="ru-RU" sz="2500" spc="-8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здоров'ю</a:t>
            </a:r>
            <a:r>
              <a:rPr lang="ru-RU" sz="2500" spc="-8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</a:t>
            </a:r>
            <a:r>
              <a:rPr lang="ru-RU" sz="2500" spc="-8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Третіх</a:t>
            </a:r>
            <a:r>
              <a:rPr lang="ru-RU" sz="2500" spc="-8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</a:t>
            </a:r>
            <a:r>
              <a:rPr lang="ru-RU" sz="2500" spc="-8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осіб</a:t>
            </a:r>
            <a:r>
              <a:rPr lang="ru-RU" sz="2500" spc="-8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, становить </a:t>
            </a:r>
            <a:r>
              <a:rPr lang="ru-RU" sz="2500" spc="-8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11 000,00 грн.</a:t>
            </a:r>
          </a:p>
          <a:p>
            <a:pPr algn="just">
              <a:lnSpc>
                <a:spcPct val="85000"/>
              </a:lnSpc>
            </a:pPr>
            <a:endParaRPr lang="ru-RU" sz="2500" spc="-8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</a:endParaRPr>
          </a:p>
          <a:p>
            <a:pPr marL="342900" indent="-342900" algn="just">
              <a:lnSpc>
                <a:spcPct val="85000"/>
              </a:lnSpc>
              <a:buFont typeface="Wingdings" panose="05000000000000000000" pitchFamily="2" charset="2"/>
              <a:buChar char="Ø"/>
            </a:pPr>
            <a:r>
              <a:rPr lang="ru-RU" sz="2500" spc="-8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Страхова сума за шкоду </a:t>
            </a:r>
            <a:r>
              <a:rPr lang="ru-RU" sz="2500" spc="-8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заподіяну</a:t>
            </a:r>
            <a:r>
              <a:rPr lang="ru-RU" sz="2500" spc="-8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майну </a:t>
            </a:r>
            <a:r>
              <a:rPr lang="ru-RU" sz="2500" spc="-8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Третіх</a:t>
            </a:r>
            <a:r>
              <a:rPr lang="ru-RU" sz="2500" spc="-8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</a:t>
            </a:r>
            <a:r>
              <a:rPr lang="ru-RU" sz="2500" spc="-8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осіб</a:t>
            </a:r>
            <a:r>
              <a:rPr lang="ru-RU" sz="2500" spc="-8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, становить </a:t>
            </a:r>
            <a:r>
              <a:rPr lang="ru-RU" sz="2500" spc="-8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30 000,00 грн.</a:t>
            </a:r>
            <a:endParaRPr lang="uk-UA" sz="25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CAD5251-084B-40BF-B418-DD5C918803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0672" y="4797152"/>
            <a:ext cx="3123338" cy="162595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CDAE34B-75B0-4CC6-8975-C28D83BE7A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71141" y="604305"/>
            <a:ext cx="1432684" cy="129246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83BEDB4-758A-49DE-BC1A-BB0195176BEC}"/>
              </a:ext>
            </a:extLst>
          </p:cNvPr>
          <p:cNvSpPr txBox="1"/>
          <p:nvPr/>
        </p:nvSpPr>
        <p:spPr>
          <a:xfrm>
            <a:off x="502175" y="3375191"/>
            <a:ext cx="7331145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500" spc="-8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Страхова </a:t>
            </a:r>
            <a:r>
              <a:rPr lang="ru-RU" sz="2500" spc="-8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премія</a:t>
            </a:r>
            <a:r>
              <a:rPr lang="ru-RU" sz="2500" spc="-8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</a:t>
            </a:r>
            <a:r>
              <a:rPr lang="ru-RU" sz="2500" dirty="0" err="1"/>
              <a:t>встановлюється</a:t>
            </a:r>
            <a:r>
              <a:rPr lang="ru-RU" sz="2500" dirty="0"/>
              <a:t> від 100,00 грн. до 900,00 грн. в </a:t>
            </a:r>
            <a:r>
              <a:rPr lang="ru-RU" sz="2500" dirty="0" err="1"/>
              <a:t>залежності</a:t>
            </a:r>
            <a:r>
              <a:rPr lang="ru-RU" sz="2500" dirty="0"/>
              <a:t> від строку страхування.</a:t>
            </a:r>
          </a:p>
        </p:txBody>
      </p:sp>
    </p:spTree>
    <p:extLst>
      <p:ext uri="{BB962C8B-B14F-4D97-AF65-F5344CB8AC3E}">
        <p14:creationId xmlns:p14="http://schemas.microsoft.com/office/powerpoint/2010/main" val="38886846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>
            <a:extLst>
              <a:ext uri="{FF2B5EF4-FFF2-40B4-BE49-F238E27FC236}">
                <a16:creationId xmlns:a16="http://schemas.microsoft.com/office/drawing/2014/main" id="{A2EEAED2-6FE7-4BC2-8D3F-4A7D2249E574}"/>
              </a:ext>
            </a:extLst>
          </p:cNvPr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Територія та строк дії Договору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8720ABB-DA7A-4662-9D01-F5E94226DD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823" y="6717792"/>
            <a:ext cx="9906000" cy="140208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BCB4DBA-4228-430A-9232-FC258B1878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464" y="3220589"/>
            <a:ext cx="3574000" cy="300143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46E1830-EB2B-4550-8943-F3D7F3B34D49}"/>
              </a:ext>
            </a:extLst>
          </p:cNvPr>
          <p:cNvSpPr txBox="1"/>
          <p:nvPr/>
        </p:nvSpPr>
        <p:spPr>
          <a:xfrm>
            <a:off x="3578729" y="764704"/>
            <a:ext cx="5688632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 err="1">
                <a:solidFill>
                  <a:schemeClr val="accent2">
                    <a:lumMod val="75000"/>
                  </a:schemeClr>
                </a:solidFill>
              </a:rPr>
              <a:t>Територія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accent2">
                    <a:lumMod val="75000"/>
                  </a:schemeClr>
                </a:solidFill>
              </a:rPr>
              <a:t>дії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 Договору  </a:t>
            </a:r>
            <a:r>
              <a:rPr lang="ru-RU" dirty="0"/>
              <a:t>–  </a:t>
            </a:r>
            <a:r>
              <a:rPr lang="ru-RU" dirty="0" err="1"/>
              <a:t>Україна</a:t>
            </a:r>
            <a:r>
              <a:rPr lang="ru-RU" dirty="0"/>
              <a:t>, </a:t>
            </a:r>
            <a:r>
              <a:rPr lang="uk-UA" dirty="0"/>
              <a:t>за виключенням тимчасово окупованої російською федерацією території України; території, що знаходиться в районі проведення воєнних (бойових) дій, а також на території ближче 100 км від лінії зіткнення (зтикання).</a:t>
            </a:r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Строк </a:t>
            </a:r>
            <a:r>
              <a:rPr lang="ru-RU" dirty="0" err="1">
                <a:solidFill>
                  <a:schemeClr val="accent2">
                    <a:lumMod val="75000"/>
                  </a:schemeClr>
                </a:solidFill>
              </a:rPr>
              <a:t>дії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Договору </a:t>
            </a:r>
            <a:r>
              <a:rPr lang="ru-RU" dirty="0" err="1">
                <a:solidFill>
                  <a:schemeClr val="accent2">
                    <a:lumMod val="75000"/>
                  </a:schemeClr>
                </a:solidFill>
              </a:rPr>
              <a:t>може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бути  - 1 </a:t>
            </a:r>
            <a:r>
              <a:rPr lang="ru-RU" dirty="0" err="1">
                <a:solidFill>
                  <a:schemeClr val="accent2">
                    <a:lumMod val="75000"/>
                  </a:schemeClr>
                </a:solidFill>
              </a:rPr>
              <a:t>рік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/>
          </a:p>
          <a:p>
            <a:pPr algn="just"/>
            <a:r>
              <a:rPr lang="ru-RU" i="1" dirty="0"/>
              <a:t>Строк </a:t>
            </a:r>
            <a:r>
              <a:rPr lang="ru-RU" i="1" dirty="0" err="1"/>
              <a:t>дії</a:t>
            </a:r>
            <a:r>
              <a:rPr lang="ru-RU" i="1" dirty="0"/>
              <a:t> Договору </a:t>
            </a:r>
            <a:r>
              <a:rPr lang="ru-RU" i="1" dirty="0" err="1"/>
              <a:t>може</a:t>
            </a:r>
            <a:r>
              <a:rPr lang="ru-RU" i="1" dirty="0"/>
              <a:t> бути </a:t>
            </a:r>
            <a:r>
              <a:rPr lang="ru-RU" i="1" dirty="0" err="1"/>
              <a:t>подовжено</a:t>
            </a:r>
            <a:r>
              <a:rPr lang="ru-RU" i="1" dirty="0"/>
              <a:t> за </a:t>
            </a:r>
            <a:r>
              <a:rPr lang="ru-RU" i="1" dirty="0" err="1"/>
              <a:t>згодою</a:t>
            </a:r>
            <a:r>
              <a:rPr lang="ru-RU" i="1" dirty="0"/>
              <a:t> </a:t>
            </a:r>
            <a:r>
              <a:rPr lang="ru-RU" i="1" dirty="0" err="1"/>
              <a:t>сторін</a:t>
            </a:r>
            <a:r>
              <a:rPr lang="ru-RU" i="1" dirty="0"/>
              <a:t>. </a:t>
            </a:r>
          </a:p>
          <a:p>
            <a:pPr algn="just"/>
            <a:r>
              <a:rPr lang="ru-RU" i="1" dirty="0"/>
              <a:t>Для </a:t>
            </a:r>
            <a:r>
              <a:rPr lang="ru-RU" i="1" dirty="0" err="1"/>
              <a:t>продовження</a:t>
            </a:r>
            <a:r>
              <a:rPr lang="ru-RU" i="1" dirty="0"/>
              <a:t> строку </a:t>
            </a:r>
            <a:r>
              <a:rPr lang="ru-RU" i="1" dirty="0" err="1"/>
              <a:t>дії</a:t>
            </a:r>
            <a:r>
              <a:rPr lang="ru-RU" i="1" dirty="0"/>
              <a:t> Договору страхування </a:t>
            </a:r>
            <a:r>
              <a:rPr lang="ru-RU" i="1" dirty="0" err="1"/>
              <a:t>Страхувальник</a:t>
            </a:r>
            <a:r>
              <a:rPr lang="ru-RU" i="1" dirty="0"/>
              <a:t> повинен </a:t>
            </a:r>
            <a:r>
              <a:rPr lang="ru-RU" i="1" dirty="0" err="1"/>
              <a:t>надати</a:t>
            </a:r>
            <a:r>
              <a:rPr lang="ru-RU" i="1" dirty="0"/>
              <a:t> Страховику </a:t>
            </a:r>
            <a:r>
              <a:rPr lang="ru-RU" i="1" dirty="0" err="1"/>
              <a:t>письмову</a:t>
            </a:r>
            <a:r>
              <a:rPr lang="ru-RU" i="1" dirty="0"/>
              <a:t> </a:t>
            </a:r>
            <a:r>
              <a:rPr lang="ru-RU" i="1" dirty="0" err="1"/>
              <a:t>заяву</a:t>
            </a:r>
            <a:r>
              <a:rPr lang="ru-RU" i="1" dirty="0"/>
              <a:t>, за 3 </a:t>
            </a:r>
            <a:r>
              <a:rPr lang="ru-RU" i="1" dirty="0" err="1"/>
              <a:t>дні</a:t>
            </a:r>
            <a:r>
              <a:rPr lang="ru-RU" i="1" dirty="0"/>
              <a:t> до </a:t>
            </a:r>
            <a:r>
              <a:rPr lang="ru-RU" i="1" dirty="0" err="1"/>
              <a:t>закінчення</a:t>
            </a:r>
            <a:r>
              <a:rPr lang="ru-RU" i="1" dirty="0"/>
              <a:t> строку </a:t>
            </a:r>
            <a:r>
              <a:rPr lang="ru-RU" i="1" dirty="0" err="1"/>
              <a:t>дії</a:t>
            </a:r>
            <a:r>
              <a:rPr lang="ru-RU" i="1" dirty="0"/>
              <a:t> Договору страхування, з </a:t>
            </a:r>
            <a:r>
              <a:rPr lang="ru-RU" i="1" dirty="0" err="1"/>
              <a:t>зазначеним</a:t>
            </a:r>
            <a:r>
              <a:rPr lang="ru-RU" i="1" dirty="0"/>
              <a:t> </a:t>
            </a:r>
            <a:r>
              <a:rPr lang="ru-RU" i="1" dirty="0" err="1"/>
              <a:t>строком</a:t>
            </a:r>
            <a:r>
              <a:rPr lang="ru-RU" i="1" dirty="0"/>
              <a:t> </a:t>
            </a:r>
            <a:r>
              <a:rPr lang="ru-RU" i="1" dirty="0" err="1"/>
              <a:t>подовження</a:t>
            </a:r>
            <a:r>
              <a:rPr lang="ru-RU" i="1" dirty="0"/>
              <a:t> </a:t>
            </a:r>
            <a:r>
              <a:rPr lang="ru-RU" i="1" dirty="0" err="1"/>
              <a:t>дії</a:t>
            </a:r>
            <a:r>
              <a:rPr lang="ru-RU" i="1" dirty="0"/>
              <a:t> Договору страхування та </a:t>
            </a:r>
            <a:r>
              <a:rPr lang="ru-RU" i="1" dirty="0" err="1"/>
              <a:t>сплатити</a:t>
            </a:r>
            <a:r>
              <a:rPr lang="ru-RU" i="1" dirty="0"/>
              <a:t> </a:t>
            </a:r>
            <a:r>
              <a:rPr lang="ru-RU" i="1" dirty="0" err="1"/>
              <a:t>додаткову</a:t>
            </a:r>
            <a:r>
              <a:rPr lang="ru-RU" i="1" dirty="0"/>
              <a:t> </a:t>
            </a:r>
            <a:r>
              <a:rPr lang="ru-RU" i="1" dirty="0" err="1"/>
              <a:t>страхову</a:t>
            </a:r>
            <a:r>
              <a:rPr lang="ru-RU" i="1" dirty="0"/>
              <a:t> </a:t>
            </a:r>
            <a:r>
              <a:rPr lang="ru-RU" i="1" dirty="0" err="1"/>
              <a:t>премію</a:t>
            </a:r>
            <a:r>
              <a:rPr lang="ru-RU" i="1" dirty="0"/>
              <a:t> </a:t>
            </a:r>
            <a:r>
              <a:rPr lang="ru-RU" i="1" dirty="0" err="1"/>
              <a:t>згідно</a:t>
            </a:r>
            <a:r>
              <a:rPr lang="ru-RU" i="1" dirty="0"/>
              <a:t> з </a:t>
            </a:r>
            <a:r>
              <a:rPr lang="ru-RU" i="1" dirty="0" err="1"/>
              <a:t>додатковою</a:t>
            </a:r>
            <a:r>
              <a:rPr lang="ru-RU" i="1" dirty="0"/>
              <a:t> </a:t>
            </a:r>
            <a:r>
              <a:rPr lang="ru-RU" i="1" dirty="0" err="1"/>
              <a:t>угодою</a:t>
            </a:r>
            <a:r>
              <a:rPr lang="ru-RU" i="1" dirty="0"/>
              <a:t> до Договору страхування.</a:t>
            </a:r>
            <a:endParaRPr lang="ru-RU" b="1" i="1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B35CAFC-7EA3-40FF-AA78-961CA00F1C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6496" y="715606"/>
            <a:ext cx="3420152" cy="2426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5429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>
            <a:extLst>
              <a:ext uri="{FF2B5EF4-FFF2-40B4-BE49-F238E27FC236}">
                <a16:creationId xmlns:a16="http://schemas.microsoft.com/office/drawing/2014/main" id="{17FDE57D-D825-425B-A8E0-0B1103000651}"/>
              </a:ext>
            </a:extLst>
          </p:cNvPr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000" b="1" kern="0" dirty="0">
                <a:solidFill>
                  <a:schemeClr val="bg1"/>
                </a:solidFill>
                <a:cs typeface="Times New Roman" pitchFamily="18" charset="0"/>
              </a:rPr>
              <a:t>Розміщення документів в </a:t>
            </a:r>
            <a:r>
              <a:rPr lang="uk-UA" sz="2000" b="1" kern="0" dirty="0" err="1">
                <a:solidFill>
                  <a:schemeClr val="bg1"/>
                </a:solidFill>
                <a:cs typeface="Times New Roman" pitchFamily="18" charset="0"/>
              </a:rPr>
              <a:t>ПрофІТсофті</a:t>
            </a:r>
            <a:endParaRPr lang="ru-RU" sz="20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C3E5A67-FE43-4E03-8D0B-1730A43206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823" y="6717792"/>
            <a:ext cx="9906000" cy="140208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FC717CD-659A-4616-98BC-F363AABBD1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512" y="507445"/>
            <a:ext cx="7860927" cy="6210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62438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20409</TotalTime>
  <Words>627</Words>
  <Application>Microsoft Office PowerPoint</Application>
  <PresentationFormat>Аркуш A4 (210x297 мм)</PresentationFormat>
  <Paragraphs>75</Paragraphs>
  <Slides>11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11</vt:i4>
      </vt:variant>
    </vt:vector>
  </HeadingPairs>
  <TitlesOfParts>
    <vt:vector size="16" baseType="lpstr">
      <vt:lpstr>Arial</vt:lpstr>
      <vt:lpstr>Calibri</vt:lpstr>
      <vt:lpstr>Times New Roman</vt:lpstr>
      <vt:lpstr>Wingdings</vt:lpstr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2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PR_2</dc:creator>
  <cp:lastModifiedBy>Admin</cp:lastModifiedBy>
  <cp:revision>673</cp:revision>
  <dcterms:created xsi:type="dcterms:W3CDTF">2015-01-26T12:29:32Z</dcterms:created>
  <dcterms:modified xsi:type="dcterms:W3CDTF">2025-09-26T13:09:18Z</dcterms:modified>
</cp:coreProperties>
</file>